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2"/>
  </p:notesMasterIdLst>
  <p:sldIdLst>
    <p:sldId id="260" r:id="rId2"/>
    <p:sldId id="301" r:id="rId3"/>
    <p:sldId id="300" r:id="rId4"/>
    <p:sldId id="388" r:id="rId5"/>
    <p:sldId id="265" r:id="rId6"/>
    <p:sldId id="356" r:id="rId7"/>
    <p:sldId id="279" r:id="rId8"/>
    <p:sldId id="338" r:id="rId9"/>
    <p:sldId id="389" r:id="rId10"/>
    <p:sldId id="280" r:id="rId11"/>
    <p:sldId id="390" r:id="rId12"/>
    <p:sldId id="308" r:id="rId13"/>
    <p:sldId id="394" r:id="rId14"/>
    <p:sldId id="359" r:id="rId15"/>
    <p:sldId id="373" r:id="rId16"/>
    <p:sldId id="392" r:id="rId17"/>
    <p:sldId id="314" r:id="rId18"/>
    <p:sldId id="383" r:id="rId19"/>
    <p:sldId id="368" r:id="rId20"/>
    <p:sldId id="375" r:id="rId21"/>
    <p:sldId id="395" r:id="rId22"/>
    <p:sldId id="320" r:id="rId23"/>
    <p:sldId id="377" r:id="rId24"/>
    <p:sldId id="333" r:id="rId25"/>
    <p:sldId id="330" r:id="rId26"/>
    <p:sldId id="269" r:id="rId27"/>
    <p:sldId id="313" r:id="rId28"/>
    <p:sldId id="283" r:id="rId29"/>
    <p:sldId id="284" r:id="rId30"/>
    <p:sldId id="316" r:id="rId31"/>
  </p:sldIdLst>
  <p:sldSz cx="9144000" cy="5143500" type="screen16x9"/>
  <p:notesSz cx="6858000" cy="9144000"/>
  <p:embeddedFontLst>
    <p:embeddedFont>
      <p:font typeface="Montserrat" pitchFamily="2" charset="77"/>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pen Sans Light" panose="020B0306030504020204" pitchFamily="34" charset="0"/>
      <p:regular r:id="rId41"/>
      <p:bold r:id="rId42"/>
      <p:italic r:id="rId43"/>
      <p:boldItalic r:id="rId44"/>
    </p:embeddedFont>
    <p:embeddedFont>
      <p:font typeface="Open Sans SemiBold"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8EE0F9-9706-5428-917F-444F02B36946}" name="Bob Ye" initials="BY" userId="S::rye@broadinstitute.org::e4313b78-508b-44fe-ac0f-286d4eec8f1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78A7"/>
    <a:srgbClr val="D55E00"/>
    <a:srgbClr val="009F72"/>
    <a:srgbClr val="0171B1"/>
    <a:srgbClr val="4E4E4E"/>
    <a:srgbClr val="CECECE"/>
    <a:srgbClr val="F9746D"/>
    <a:srgbClr val="7BAF00"/>
    <a:srgbClr val="00BEC4"/>
    <a:srgbClr val="C67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4"/>
    <p:restoredTop sz="86980"/>
  </p:normalViewPr>
  <p:slideViewPr>
    <p:cSldViewPr snapToGrid="0">
      <p:cViewPr>
        <p:scale>
          <a:sx n="145" d="100"/>
          <a:sy n="145" d="100"/>
        </p:scale>
        <p:origin x="1848" y="8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dd439121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ddd439121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today I'll be talking about how structural variation from the largest deep whole genome sequencing cohort of bipolar and schizophrenia patients can help us identify novel genetic insights.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Next, we took a similar look at synonymous variation with respect to these gene sets as a sort of </a:t>
            </a:r>
            <a:r>
              <a:rPr lang="en-US" u="sng" dirty="0"/>
              <a:t>negative control</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time, we’re seeing </a:t>
            </a:r>
            <a:r>
              <a:rPr lang="en-US" u="sng" dirty="0"/>
              <a:t>almost</a:t>
            </a:r>
            <a:r>
              <a:rPr lang="en-US" dirty="0"/>
              <a:t> no enrichment with all OR estimates hovering at around 1 and this is all within reason for our expectations.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so now that we have </a:t>
            </a:r>
            <a:r>
              <a:rPr lang="en-US" u="sng" dirty="0"/>
              <a:t>confirmation</a:t>
            </a:r>
            <a:r>
              <a:rPr lang="en-US" dirty="0"/>
              <a:t> that we’re well established and well calibrated for signal in the coding regions, we can turn our attention to the </a:t>
            </a:r>
            <a:r>
              <a:rPr lang="en-US" u="sng" dirty="0"/>
              <a:t>noncoding</a:t>
            </a:r>
            <a:r>
              <a:rPr lang="en-US" dirty="0"/>
              <a:t> regions that, once again, we haven’t been able to interrogate using </a:t>
            </a:r>
            <a:r>
              <a:rPr lang="en-US" u="sng" dirty="0"/>
              <a:t>just</a:t>
            </a:r>
            <a:r>
              <a:rPr lang="en-US" dirty="0"/>
              <a:t> whole exome sequencing.</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PTVs predicted using ensemble’s variant effect predictor VEP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seem fairly well calibrated at this point, and the variation that we see should get better as we increase sample size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After all, synonymous variation isn’t expected to have much effect (if any) on gene expression, so it wouldn’t make sense to see any significant enrichment like we do for PTVs.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787713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61149661-BCB3-3D6C-0C3D-999677504BD3}"/>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229190EE-8DCA-966B-7DAA-7E95BFDD43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9B0E7E76-2A2B-9835-6865-0F5F9C4C00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Next, we took a similar look at synonymous variation with respect to these gene sets as a sort of </a:t>
            </a:r>
            <a:r>
              <a:rPr lang="en-US" u="sng" dirty="0"/>
              <a:t>negative control</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time, we’re seeing </a:t>
            </a:r>
            <a:r>
              <a:rPr lang="en-US" u="sng" dirty="0"/>
              <a:t>almost</a:t>
            </a:r>
            <a:r>
              <a:rPr lang="en-US" dirty="0"/>
              <a:t> no enrichment with all OR estimates hovering at around 1 and this is all within reason for our expectations.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so now that we have </a:t>
            </a:r>
            <a:r>
              <a:rPr lang="en-US" u="sng" dirty="0"/>
              <a:t>confirmation</a:t>
            </a:r>
            <a:r>
              <a:rPr lang="en-US" dirty="0"/>
              <a:t> that we’re well established and well calibrated for signal in the coding regions, we can turn our attention to the </a:t>
            </a:r>
            <a:r>
              <a:rPr lang="en-US" u="sng" dirty="0"/>
              <a:t>noncoding</a:t>
            </a:r>
            <a:r>
              <a:rPr lang="en-US" dirty="0"/>
              <a:t> regions that, once again, we haven’t been able to interrogate using </a:t>
            </a:r>
            <a:r>
              <a:rPr lang="en-US" u="sng" dirty="0"/>
              <a:t>just</a:t>
            </a:r>
            <a:r>
              <a:rPr lang="en-US" dirty="0"/>
              <a:t> whole exome sequencing.</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PTVs predicted using ensemble’s variant effect predictor VEP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seem fairly well calibrated at this point, and the variation that we see should get better as we increase sample size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After all, synonymous variation isn’t expected to have much effect (if any) on gene expression, so it wouldn’t make sense to see any significant enrichment like we do for PTVs.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978922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Similar to the previous notion of constrained </a:t>
            </a:r>
            <a:r>
              <a:rPr lang="en-US" b="1" u="sng" dirty="0"/>
              <a:t>coding</a:t>
            </a:r>
            <a:r>
              <a:rPr lang="en-US" dirty="0"/>
              <a:t> regions that we’ve known for a while how to confidently determine and interpret, what we’re seeing here is a new metric developed called Gnocchi by </a:t>
            </a:r>
            <a:r>
              <a:rPr lang="en-US" dirty="0" err="1"/>
              <a:t>Siwei</a:t>
            </a:r>
            <a:r>
              <a:rPr lang="en-US" dirty="0"/>
              <a:t> that similarly quantifies constraint in </a:t>
            </a:r>
            <a:r>
              <a:rPr lang="en-US" b="1" u="sng" dirty="0"/>
              <a:t>noncoding</a:t>
            </a:r>
            <a:r>
              <a:rPr lang="en-US" b="1" dirty="0"/>
              <a:t> </a:t>
            </a:r>
            <a:r>
              <a:rPr lang="en-US" dirty="0"/>
              <a:t>genomic regions, and what’s really exciting about this is that it lets us start asking similar questions about the noncoding space as we have been with the coding genome.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specifically, what we’re going to be interested in looking at, are the </a:t>
            </a:r>
            <a:r>
              <a:rPr lang="en-US" u="sng" dirty="0"/>
              <a:t>most</a:t>
            </a:r>
            <a:r>
              <a:rPr lang="en-US" dirty="0"/>
              <a:t> constrained, </a:t>
            </a:r>
            <a:r>
              <a:rPr lang="en-US" u="sng" dirty="0"/>
              <a:t>most</a:t>
            </a:r>
            <a:r>
              <a:rPr lang="en-US" dirty="0"/>
              <a:t> informative noncoding regions (in blue) with Z scores &gt; 4 to see what kind of signal we can start picking up on among cases and controls.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These highly constrained noncoding regions fall within these buckets, and correspond to about the 99</a:t>
            </a:r>
            <a:r>
              <a:rPr lang="en-US" baseline="30000" dirty="0"/>
              <a:t>th</a:t>
            </a:r>
            <a:r>
              <a:rPr lang="en-US" dirty="0"/>
              <a:t> percentile of constraint.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latin typeface="Open Sans" panose="020B0606030504020204" pitchFamily="34" charset="0"/>
                <a:ea typeface="Open Sans" panose="020B0606030504020204" pitchFamily="34" charset="0"/>
                <a:cs typeface="Open Sans" panose="020B0606030504020204" pitchFamily="34" charset="0"/>
              </a:rPr>
              <a:t>through which we can identify protein-coding genes that are under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1" dirty="0">
                <a:latin typeface="Open Sans" panose="020B0606030504020204" pitchFamily="34" charset="0"/>
                <a:ea typeface="Open Sans" panose="020B0606030504020204" pitchFamily="34" charset="0"/>
                <a:cs typeface="Open Sans" panose="020B0606030504020204" pitchFamily="34" charset="0"/>
              </a:rPr>
              <a:t>purifying natural selection</a:t>
            </a:r>
            <a:r>
              <a:rPr lang="en-US" b="0" dirty="0">
                <a:latin typeface="Open Sans" panose="020B0606030504020204" pitchFamily="34" charset="0"/>
                <a:ea typeface="Open Sans" panose="020B0606030504020204" pitchFamily="34" charset="0"/>
                <a:cs typeface="Open Sans" panose="020B060603050402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 general idea here is that, while we have a nicely annotated “roadmap” (in a sense) for the coding regions, right now the noncoding space </a:t>
            </a:r>
          </a:p>
        </p:txBody>
      </p:sp>
    </p:spTree>
    <p:extLst>
      <p:ext uri="{BB962C8B-B14F-4D97-AF65-F5344CB8AC3E}">
        <p14:creationId xmlns:p14="http://schemas.microsoft.com/office/powerpoint/2010/main" val="727601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APS score is a constraint metric developed for SVs</a:t>
            </a:r>
          </a:p>
        </p:txBody>
      </p:sp>
    </p:spTree>
    <p:extLst>
      <p:ext uri="{BB962C8B-B14F-4D97-AF65-F5344CB8AC3E}">
        <p14:creationId xmlns:p14="http://schemas.microsoft.com/office/powerpoint/2010/main" val="3293602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Unfortunately this time, </a:t>
            </a:r>
            <a:r>
              <a:rPr lang="en-US" dirty="0"/>
              <a:t>we don’t find any significant positive enrichment. With an odds ratio of around .77, and we also have a pretty wide confidence interval.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These results are consistent with a similar, </a:t>
            </a:r>
            <a:r>
              <a:rPr lang="en-US" b="1" u="sng" dirty="0">
                <a:latin typeface="Open Sans" panose="020B0606030504020204" pitchFamily="34" charset="0"/>
                <a:ea typeface="Open Sans" panose="020B0606030504020204" pitchFamily="34" charset="0"/>
                <a:cs typeface="Open Sans" panose="020B0606030504020204" pitchFamily="34" charset="0"/>
              </a:rPr>
              <a:t>separate</a:t>
            </a:r>
            <a:r>
              <a:rPr lang="en-US" dirty="0">
                <a:latin typeface="Open Sans" panose="020B0606030504020204" pitchFamily="34" charset="0"/>
                <a:ea typeface="Open Sans" panose="020B0606030504020204" pitchFamily="34" charset="0"/>
                <a:cs typeface="Open Sans" panose="020B0606030504020204" pitchFamily="34" charset="0"/>
              </a:rPr>
              <a:t> analysis on an epilepsy cohort, and </a:t>
            </a:r>
            <a:r>
              <a:rPr lang="en-US" dirty="0"/>
              <a:t>we would likely need a </a:t>
            </a:r>
            <a:r>
              <a:rPr lang="en-US" b="1" u="sng" dirty="0"/>
              <a:t>much</a:t>
            </a:r>
            <a:r>
              <a:rPr lang="en-US" dirty="0"/>
              <a:t> larger number of samples to start detecting our expected positive signal in these regions.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while SNVs haven’t shown themselves to be the best window into the noncoding regions at this point due to a lack of power, (and I’m about to give away my </a:t>
            </a:r>
            <a:r>
              <a:rPr lang="en-US" u="sng" dirty="0"/>
              <a:t>real</a:t>
            </a:r>
            <a:r>
              <a:rPr lang="en-US" dirty="0"/>
              <a:t> punchline here) there’s a </a:t>
            </a:r>
            <a:r>
              <a:rPr lang="en-US" b="1" u="sng" dirty="0"/>
              <a:t>stark</a:t>
            </a:r>
            <a:r>
              <a:rPr lang="en-US" b="0" dirty="0"/>
              <a:t> difference when we look at </a:t>
            </a:r>
            <a:r>
              <a:rPr lang="en-US" b="1" u="sng" dirty="0"/>
              <a:t>structural variation </a:t>
            </a:r>
            <a:r>
              <a:rPr lang="en-US" b="0" dirty="0"/>
              <a:t>using the </a:t>
            </a:r>
            <a:r>
              <a:rPr lang="en-US" b="1" u="sng" dirty="0"/>
              <a:t>same</a:t>
            </a:r>
            <a:r>
              <a:rPr lang="en-US" b="0" dirty="0"/>
              <a:t> set of noncoding constrained regions.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Specifically, there’s a </a:t>
            </a:r>
            <a:r>
              <a:rPr lang="en-US" b="1" u="sng" dirty="0"/>
              <a:t>strong</a:t>
            </a:r>
            <a:r>
              <a:rPr lang="en-US" dirty="0"/>
              <a:t> positive enrichment in our cases when we look at large deletion and duplication events spanning these constrained noncoding intervals. Rather than just point mutations</a:t>
            </a:r>
            <a:r>
              <a:rPr lang="en-US" b="1" dirty="0"/>
              <a:t> </a:t>
            </a:r>
            <a:r>
              <a:rPr lang="en-US" b="1" u="sng" dirty="0"/>
              <a:t>within</a:t>
            </a:r>
            <a:r>
              <a:rPr lang="en-US" b="0" dirty="0"/>
              <a:t> these intervals.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And again, these are the 99</a:t>
            </a:r>
            <a:r>
              <a:rPr lang="en-US" b="0" baseline="30000" dirty="0"/>
              <a:t>th</a:t>
            </a:r>
            <a:r>
              <a:rPr lang="en-US" b="0" dirty="0"/>
              <a:t> percentile of constrained regions and </a:t>
            </a:r>
            <a:r>
              <a:rPr lang="en-US" b="0" dirty="0">
                <a:latin typeface="Open Sans" panose="020B0606030504020204" pitchFamily="34" charset="0"/>
                <a:ea typeface="Open Sans" panose="020B0606030504020204" pitchFamily="34" charset="0"/>
                <a:cs typeface="Open Sans" panose="020B0606030504020204" pitchFamily="34" charset="0"/>
              </a:rPr>
              <a:t>w</a:t>
            </a:r>
            <a:r>
              <a:rPr lang="en-US" dirty="0">
                <a:latin typeface="Open Sans" panose="020B0606030504020204" pitchFamily="34" charset="0"/>
                <a:ea typeface="Open Sans" panose="020B0606030504020204" pitchFamily="34" charset="0"/>
                <a:cs typeface="Open Sans" panose="020B0606030504020204" pitchFamily="34" charset="0"/>
              </a:rPr>
              <a:t>e can see that the odds ratios of these two events are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higher with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tighter confidence bounds around 2, compared to the weaker effect that we see in SNVs.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I really want to linger on this comparison and once again bring </a:t>
            </a:r>
            <a:r>
              <a:rPr lang="en-US" u="sng" dirty="0"/>
              <a:t>attention</a:t>
            </a:r>
            <a:r>
              <a:rPr lang="en-US" dirty="0"/>
              <a:t> to this difference that we’re seeing. Unlike in the </a:t>
            </a:r>
            <a:r>
              <a:rPr lang="en-US" u="sng" dirty="0"/>
              <a:t>coding</a:t>
            </a:r>
            <a:r>
              <a:rPr lang="en-US" u="none" dirty="0"/>
              <a:t> space, the</a:t>
            </a:r>
            <a:r>
              <a:rPr lang="en-US" dirty="0"/>
              <a:t> effects of single nucleotide events are </a:t>
            </a:r>
            <a:r>
              <a:rPr lang="en-US" b="1" u="sng" dirty="0"/>
              <a:t>much</a:t>
            </a:r>
            <a:r>
              <a:rPr lang="en-US" dirty="0"/>
              <a:t> harder to characterize in noncoding regions. On the other hand, </a:t>
            </a:r>
            <a:r>
              <a:rPr lang="en-US" u="none" dirty="0"/>
              <a:t>larger </a:t>
            </a:r>
            <a:r>
              <a:rPr lang="en-US" u="sng" dirty="0"/>
              <a:t>structural</a:t>
            </a:r>
            <a:r>
              <a:rPr lang="en-US" u="none" dirty="0"/>
              <a:t> </a:t>
            </a:r>
            <a:r>
              <a:rPr lang="en-US" dirty="0"/>
              <a:t>perturbations (like these deletions spanning entire regions) could be more informative and provide greater insight, </a:t>
            </a:r>
            <a:r>
              <a:rPr lang="en-US" u="sng" dirty="0"/>
              <a:t>despite</a:t>
            </a:r>
            <a:r>
              <a:rPr lang="en-US" dirty="0"/>
              <a:t> being rarer.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the basic rationale for why we shifted </a:t>
            </a:r>
            <a:r>
              <a:rPr lang="en-US" u="sng" dirty="0"/>
              <a:t>away</a:t>
            </a:r>
            <a:r>
              <a:rPr lang="en-US" u="none" dirty="0"/>
              <a:t> from single nucleotide variation. And instead consider </a:t>
            </a:r>
            <a:r>
              <a:rPr lang="en-US" u="sng" dirty="0"/>
              <a:t>structural</a:t>
            </a:r>
            <a:r>
              <a:rPr lang="en-US" u="none" dirty="0"/>
              <a:t> variation in this next section. </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t>Afterall, how do you differentiate a “synonymous-like” and a “protein-truncating-like” point mutation in the noncoding space? Before, we were able to accurately </a:t>
            </a:r>
            <a:r>
              <a:rPr lang="en-US" u="sng" dirty="0"/>
              <a:t>throw out </a:t>
            </a:r>
            <a:r>
              <a:rPr lang="en-US" dirty="0"/>
              <a:t>synonymous variation from our analysis and saw an </a:t>
            </a:r>
            <a:r>
              <a:rPr lang="en-US" i="0" u="sng" dirty="0"/>
              <a:t>expected</a:t>
            </a:r>
            <a:r>
              <a:rPr lang="en-US" dirty="0"/>
              <a:t> enrichment signal within our cases. </a:t>
            </a:r>
            <a:r>
              <a:rPr lang="en-US" u="sng" dirty="0"/>
              <a:t>But</a:t>
            </a:r>
            <a:r>
              <a:rPr lang="en-US" dirty="0"/>
              <a:t> there’s no notion of that in the noncoding space yet, so we would have to rely on </a:t>
            </a:r>
            <a:r>
              <a:rPr lang="en-US" u="sng" dirty="0"/>
              <a:t>much</a:t>
            </a:r>
            <a:r>
              <a:rPr lang="en-US" u="none" dirty="0"/>
              <a:t> larger cohort sizes</a:t>
            </a:r>
            <a:r>
              <a:rPr lang="en-US" dirty="0"/>
              <a:t>. </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r>
              <a:rPr lang="en-US" dirty="0">
                <a:effectLst/>
                <a:latin typeface="Open Sans" panose="020B0606030504020204" pitchFamily="34" charset="0"/>
                <a:ea typeface="Open Sans" panose="020B0606030504020204" pitchFamily="34" charset="0"/>
                <a:cs typeface="Open Sans" panose="020B0606030504020204" pitchFamily="34" charset="0"/>
              </a:rPr>
              <a:t>Filtered to 19471 intervals (1kb in size each), z &gt;4 corresponding to ~99</a:t>
            </a:r>
            <a:r>
              <a:rPr lang="en-US" baseline="30000" dirty="0">
                <a:effectLst/>
                <a:latin typeface="Open Sans" panose="020B0606030504020204" pitchFamily="34" charset="0"/>
                <a:ea typeface="Open Sans" panose="020B0606030504020204" pitchFamily="34" charset="0"/>
                <a:cs typeface="Open Sans" panose="020B0606030504020204" pitchFamily="34" charset="0"/>
              </a:rPr>
              <a:t>th</a:t>
            </a:r>
            <a:r>
              <a:rPr lang="en-US" dirty="0">
                <a:effectLst/>
                <a:latin typeface="Open Sans" panose="020B0606030504020204" pitchFamily="34" charset="0"/>
                <a:ea typeface="Open Sans" panose="020B0606030504020204" pitchFamily="34" charset="0"/>
                <a:cs typeface="Open Sans" panose="020B0606030504020204" pitchFamily="34" charset="0"/>
              </a:rPr>
              <a:t>  percentile of all noncoding 1kb intervals </a:t>
            </a:r>
          </a:p>
          <a:p>
            <a:r>
              <a:rPr lang="en-US" dirty="0" err="1">
                <a:effectLst/>
                <a:latin typeface="Open Sans" panose="020B0606030504020204" pitchFamily="34" charset="0"/>
                <a:ea typeface="Open Sans" panose="020B0606030504020204" pitchFamily="34" charset="0"/>
                <a:cs typeface="Open Sans" panose="020B0606030504020204" pitchFamily="34" charset="0"/>
              </a:rPr>
              <a:t>Bc</a:t>
            </a:r>
            <a:r>
              <a:rPr lang="en-US" dirty="0">
                <a:effectLst/>
                <a:latin typeface="Open Sans" panose="020B0606030504020204" pitchFamily="34" charset="0"/>
                <a:ea typeface="Open Sans" panose="020B0606030504020204" pitchFamily="34" charset="0"/>
                <a:cs typeface="Open Sans" panose="020B0606030504020204" pitchFamily="34" charset="0"/>
              </a:rPr>
              <a:t> we don’t know what’s happening in </a:t>
            </a:r>
            <a:r>
              <a:rPr lang="en-US" dirty="0" err="1">
                <a:effectLst/>
                <a:latin typeface="Open Sans" panose="020B0606030504020204" pitchFamily="34" charset="0"/>
                <a:ea typeface="Open Sans" panose="020B0606030504020204" pitchFamily="34" charset="0"/>
                <a:cs typeface="Open Sans" panose="020B0606030504020204" pitchFamily="34" charset="0"/>
              </a:rPr>
              <a:t>snvs</a:t>
            </a:r>
            <a:r>
              <a:rPr lang="en-US" dirty="0">
                <a:effectLst/>
                <a:latin typeface="Open Sans" panose="020B0606030504020204" pitchFamily="34" charset="0"/>
                <a:ea typeface="Open Sans" panose="020B0606030504020204" pitchFamily="34" charset="0"/>
                <a:cs typeface="Open Sans" panose="020B0606030504020204" pitchFamily="34" charset="0"/>
              </a:rPr>
              <a:t>, harder to id signal (can’t remove synonymous-like SNVs, or SNVs that don’t result in any change of expression)</a:t>
            </a:r>
          </a:p>
          <a:p>
            <a:pPr lvl="1"/>
            <a:r>
              <a:rPr lang="en-US" dirty="0">
                <a:effectLst/>
                <a:latin typeface="Open Sans" panose="020B0606030504020204" pitchFamily="34" charset="0"/>
                <a:ea typeface="Open Sans" panose="020B0606030504020204" pitchFamily="34" charset="0"/>
                <a:cs typeface="Open Sans" panose="020B0606030504020204" pitchFamily="34" charset="0"/>
              </a:rPr>
              <a:t>In coding region, we can partition into </a:t>
            </a:r>
            <a:r>
              <a:rPr lang="en-US" dirty="0" err="1">
                <a:effectLst/>
                <a:latin typeface="Open Sans" panose="020B0606030504020204" pitchFamily="34" charset="0"/>
                <a:ea typeface="Open Sans" panose="020B0606030504020204" pitchFamily="34" charset="0"/>
                <a:cs typeface="Open Sans" panose="020B0606030504020204" pitchFamily="34" charset="0"/>
              </a:rPr>
              <a:t>ptv</a:t>
            </a:r>
            <a:r>
              <a:rPr lang="en-US" dirty="0">
                <a:effectLst/>
                <a:latin typeface="Open Sans" panose="020B0606030504020204" pitchFamily="34" charset="0"/>
                <a:ea typeface="Open Sans" panose="020B0606030504020204" pitchFamily="34" charset="0"/>
                <a:cs typeface="Open Sans" panose="020B0606030504020204" pitchFamily="34" charset="0"/>
              </a:rPr>
              <a:t>, mis, syn</a:t>
            </a:r>
          </a:p>
        </p:txBody>
      </p:sp>
    </p:spTree>
    <p:extLst>
      <p:ext uri="{BB962C8B-B14F-4D97-AF65-F5344CB8AC3E}">
        <p14:creationId xmlns:p14="http://schemas.microsoft.com/office/powerpoint/2010/main" val="3585236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Unfortunately this time, </a:t>
            </a:r>
            <a:r>
              <a:rPr lang="en-US" dirty="0"/>
              <a:t>we don’t find any significant positive enrichment. With an odds ratio of around .77, and we also have a pretty wide confidence interval.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These results are consistent with a similar, </a:t>
            </a:r>
            <a:r>
              <a:rPr lang="en-US" b="1" u="sng" dirty="0">
                <a:latin typeface="Open Sans" panose="020B0606030504020204" pitchFamily="34" charset="0"/>
                <a:ea typeface="Open Sans" panose="020B0606030504020204" pitchFamily="34" charset="0"/>
                <a:cs typeface="Open Sans" panose="020B0606030504020204" pitchFamily="34" charset="0"/>
              </a:rPr>
              <a:t>separate</a:t>
            </a:r>
            <a:r>
              <a:rPr lang="en-US" dirty="0">
                <a:latin typeface="Open Sans" panose="020B0606030504020204" pitchFamily="34" charset="0"/>
                <a:ea typeface="Open Sans" panose="020B0606030504020204" pitchFamily="34" charset="0"/>
                <a:cs typeface="Open Sans" panose="020B0606030504020204" pitchFamily="34" charset="0"/>
              </a:rPr>
              <a:t> analysis on an epilepsy cohort, and </a:t>
            </a:r>
            <a:r>
              <a:rPr lang="en-US" dirty="0"/>
              <a:t>we would likely need a </a:t>
            </a:r>
            <a:r>
              <a:rPr lang="en-US" b="1" u="sng" dirty="0"/>
              <a:t>much</a:t>
            </a:r>
            <a:r>
              <a:rPr lang="en-US" dirty="0"/>
              <a:t> larger number of samples to start detecting our expected positive signal in these regions.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while SNVs haven’t shown themselves to be the best window into the noncoding regions at this point due to a lack of power, (and I’m about to give away my </a:t>
            </a:r>
            <a:r>
              <a:rPr lang="en-US" u="sng" dirty="0"/>
              <a:t>real</a:t>
            </a:r>
            <a:r>
              <a:rPr lang="en-US" dirty="0"/>
              <a:t> punchline here) there’s a </a:t>
            </a:r>
            <a:r>
              <a:rPr lang="en-US" b="1" u="sng" dirty="0"/>
              <a:t>stark</a:t>
            </a:r>
            <a:r>
              <a:rPr lang="en-US" b="0" dirty="0"/>
              <a:t> difference when we look at </a:t>
            </a:r>
            <a:r>
              <a:rPr lang="en-US" b="1" u="sng" dirty="0"/>
              <a:t>structural variation </a:t>
            </a:r>
            <a:r>
              <a:rPr lang="en-US" b="0" dirty="0"/>
              <a:t>using the </a:t>
            </a:r>
            <a:r>
              <a:rPr lang="en-US" b="1" u="sng" dirty="0"/>
              <a:t>same</a:t>
            </a:r>
            <a:r>
              <a:rPr lang="en-US" b="0" dirty="0"/>
              <a:t> set of noncoding constrained regions.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Specifically, there’s a </a:t>
            </a:r>
            <a:r>
              <a:rPr lang="en-US" b="1" u="sng" dirty="0"/>
              <a:t>strong</a:t>
            </a:r>
            <a:r>
              <a:rPr lang="en-US" dirty="0"/>
              <a:t> positive enrichment in our cases when we look at large deletion and duplication events spanning these constrained noncoding intervals. Rather than just point mutations</a:t>
            </a:r>
            <a:r>
              <a:rPr lang="en-US" b="1" dirty="0"/>
              <a:t> </a:t>
            </a:r>
            <a:r>
              <a:rPr lang="en-US" b="1" u="sng" dirty="0"/>
              <a:t>within</a:t>
            </a:r>
            <a:r>
              <a:rPr lang="en-US" b="0" dirty="0"/>
              <a:t> these intervals.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And again, these are the 99</a:t>
            </a:r>
            <a:r>
              <a:rPr lang="en-US" b="0" baseline="30000" dirty="0"/>
              <a:t>th</a:t>
            </a:r>
            <a:r>
              <a:rPr lang="en-US" b="0" dirty="0"/>
              <a:t> percentile of constrained regions and </a:t>
            </a:r>
            <a:r>
              <a:rPr lang="en-US" b="0" dirty="0">
                <a:latin typeface="Open Sans" panose="020B0606030504020204" pitchFamily="34" charset="0"/>
                <a:ea typeface="Open Sans" panose="020B0606030504020204" pitchFamily="34" charset="0"/>
                <a:cs typeface="Open Sans" panose="020B0606030504020204" pitchFamily="34" charset="0"/>
              </a:rPr>
              <a:t>w</a:t>
            </a:r>
            <a:r>
              <a:rPr lang="en-US" dirty="0">
                <a:latin typeface="Open Sans" panose="020B0606030504020204" pitchFamily="34" charset="0"/>
                <a:ea typeface="Open Sans" panose="020B0606030504020204" pitchFamily="34" charset="0"/>
                <a:cs typeface="Open Sans" panose="020B0606030504020204" pitchFamily="34" charset="0"/>
              </a:rPr>
              <a:t>e can see that the odds ratios of these two events are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higher with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tighter confidence bounds around 2, compared to the weaker effect that we see in SNVs.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I really want to linger on this comparison and once again bring </a:t>
            </a:r>
            <a:r>
              <a:rPr lang="en-US" u="sng" dirty="0"/>
              <a:t>attention</a:t>
            </a:r>
            <a:r>
              <a:rPr lang="en-US" dirty="0"/>
              <a:t> to this difference that we’re seeing. Unlike in the </a:t>
            </a:r>
            <a:r>
              <a:rPr lang="en-US" u="sng" dirty="0"/>
              <a:t>coding</a:t>
            </a:r>
            <a:r>
              <a:rPr lang="en-US" u="none" dirty="0"/>
              <a:t> space, the</a:t>
            </a:r>
            <a:r>
              <a:rPr lang="en-US" dirty="0"/>
              <a:t> effects of single nucleotide events are </a:t>
            </a:r>
            <a:r>
              <a:rPr lang="en-US" b="1" u="sng" dirty="0"/>
              <a:t>much</a:t>
            </a:r>
            <a:r>
              <a:rPr lang="en-US" dirty="0"/>
              <a:t> harder to characterize in noncoding regions. On the other hand, </a:t>
            </a:r>
            <a:r>
              <a:rPr lang="en-US" u="none" dirty="0"/>
              <a:t>larger </a:t>
            </a:r>
            <a:r>
              <a:rPr lang="en-US" u="sng" dirty="0"/>
              <a:t>structural</a:t>
            </a:r>
            <a:r>
              <a:rPr lang="en-US" u="none" dirty="0"/>
              <a:t> </a:t>
            </a:r>
            <a:r>
              <a:rPr lang="en-US" dirty="0"/>
              <a:t>perturbations (like these deletions spanning entire regions) could be more informative and provide greater insight, </a:t>
            </a:r>
            <a:r>
              <a:rPr lang="en-US" u="sng" dirty="0"/>
              <a:t>despite</a:t>
            </a:r>
            <a:r>
              <a:rPr lang="en-US" dirty="0"/>
              <a:t> being rarer.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the basic rationale for why we shifted </a:t>
            </a:r>
            <a:r>
              <a:rPr lang="en-US" u="sng" dirty="0"/>
              <a:t>away</a:t>
            </a:r>
            <a:r>
              <a:rPr lang="en-US" u="none" dirty="0"/>
              <a:t> from single nucleotide variation. And instead consider </a:t>
            </a:r>
            <a:r>
              <a:rPr lang="en-US" u="sng" dirty="0"/>
              <a:t>structural</a:t>
            </a:r>
            <a:r>
              <a:rPr lang="en-US" u="none" dirty="0"/>
              <a:t> variation in this next section. </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t>Afterall, how do you differentiate a “synonymous-like” and a “protein-truncating-like” point mutation in the noncoding space? Before, we were able to accurately </a:t>
            </a:r>
            <a:r>
              <a:rPr lang="en-US" u="sng" dirty="0"/>
              <a:t>throw out </a:t>
            </a:r>
            <a:r>
              <a:rPr lang="en-US" dirty="0"/>
              <a:t>synonymous variation from our analysis and saw an </a:t>
            </a:r>
            <a:r>
              <a:rPr lang="en-US" i="0" u="sng" dirty="0"/>
              <a:t>expected</a:t>
            </a:r>
            <a:r>
              <a:rPr lang="en-US" dirty="0"/>
              <a:t> enrichment signal within our cases. </a:t>
            </a:r>
            <a:r>
              <a:rPr lang="en-US" u="sng" dirty="0"/>
              <a:t>But</a:t>
            </a:r>
            <a:r>
              <a:rPr lang="en-US" dirty="0"/>
              <a:t> there’s no notion of that in the noncoding space yet, so we would have to rely on </a:t>
            </a:r>
            <a:r>
              <a:rPr lang="en-US" u="sng" dirty="0"/>
              <a:t>much</a:t>
            </a:r>
            <a:r>
              <a:rPr lang="en-US" u="none" dirty="0"/>
              <a:t> larger cohort sizes</a:t>
            </a:r>
            <a:r>
              <a:rPr lang="en-US" dirty="0"/>
              <a:t>. </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r>
              <a:rPr lang="en-US" dirty="0">
                <a:effectLst/>
                <a:latin typeface="Open Sans" panose="020B0606030504020204" pitchFamily="34" charset="0"/>
                <a:ea typeface="Open Sans" panose="020B0606030504020204" pitchFamily="34" charset="0"/>
                <a:cs typeface="Open Sans" panose="020B0606030504020204" pitchFamily="34" charset="0"/>
              </a:rPr>
              <a:t>Filtered to 19471 intervals (1kb in size each), z &gt;4 corresponding to ~99</a:t>
            </a:r>
            <a:r>
              <a:rPr lang="en-US" baseline="30000" dirty="0">
                <a:effectLst/>
                <a:latin typeface="Open Sans" panose="020B0606030504020204" pitchFamily="34" charset="0"/>
                <a:ea typeface="Open Sans" panose="020B0606030504020204" pitchFamily="34" charset="0"/>
                <a:cs typeface="Open Sans" panose="020B0606030504020204" pitchFamily="34" charset="0"/>
              </a:rPr>
              <a:t>th</a:t>
            </a:r>
            <a:r>
              <a:rPr lang="en-US" dirty="0">
                <a:effectLst/>
                <a:latin typeface="Open Sans" panose="020B0606030504020204" pitchFamily="34" charset="0"/>
                <a:ea typeface="Open Sans" panose="020B0606030504020204" pitchFamily="34" charset="0"/>
                <a:cs typeface="Open Sans" panose="020B0606030504020204" pitchFamily="34" charset="0"/>
              </a:rPr>
              <a:t>  percentile of all noncoding 1kb intervals </a:t>
            </a:r>
          </a:p>
          <a:p>
            <a:r>
              <a:rPr lang="en-US" dirty="0" err="1">
                <a:effectLst/>
                <a:latin typeface="Open Sans" panose="020B0606030504020204" pitchFamily="34" charset="0"/>
                <a:ea typeface="Open Sans" panose="020B0606030504020204" pitchFamily="34" charset="0"/>
                <a:cs typeface="Open Sans" panose="020B0606030504020204" pitchFamily="34" charset="0"/>
              </a:rPr>
              <a:t>Bc</a:t>
            </a:r>
            <a:r>
              <a:rPr lang="en-US" dirty="0">
                <a:effectLst/>
                <a:latin typeface="Open Sans" panose="020B0606030504020204" pitchFamily="34" charset="0"/>
                <a:ea typeface="Open Sans" panose="020B0606030504020204" pitchFamily="34" charset="0"/>
                <a:cs typeface="Open Sans" panose="020B0606030504020204" pitchFamily="34" charset="0"/>
              </a:rPr>
              <a:t> we don’t know what’s happening in </a:t>
            </a:r>
            <a:r>
              <a:rPr lang="en-US" dirty="0" err="1">
                <a:effectLst/>
                <a:latin typeface="Open Sans" panose="020B0606030504020204" pitchFamily="34" charset="0"/>
                <a:ea typeface="Open Sans" panose="020B0606030504020204" pitchFamily="34" charset="0"/>
                <a:cs typeface="Open Sans" panose="020B0606030504020204" pitchFamily="34" charset="0"/>
              </a:rPr>
              <a:t>snvs</a:t>
            </a:r>
            <a:r>
              <a:rPr lang="en-US" dirty="0">
                <a:effectLst/>
                <a:latin typeface="Open Sans" panose="020B0606030504020204" pitchFamily="34" charset="0"/>
                <a:ea typeface="Open Sans" panose="020B0606030504020204" pitchFamily="34" charset="0"/>
                <a:cs typeface="Open Sans" panose="020B0606030504020204" pitchFamily="34" charset="0"/>
              </a:rPr>
              <a:t>, harder to id signal (can’t remove synonymous-like SNVs, or SNVs that don’t result in any change of expression)</a:t>
            </a:r>
          </a:p>
          <a:p>
            <a:pPr lvl="1"/>
            <a:r>
              <a:rPr lang="en-US" dirty="0">
                <a:effectLst/>
                <a:latin typeface="Open Sans" panose="020B0606030504020204" pitchFamily="34" charset="0"/>
                <a:ea typeface="Open Sans" panose="020B0606030504020204" pitchFamily="34" charset="0"/>
                <a:cs typeface="Open Sans" panose="020B0606030504020204" pitchFamily="34" charset="0"/>
              </a:rPr>
              <a:t>In coding region, we can partition into </a:t>
            </a:r>
            <a:r>
              <a:rPr lang="en-US" dirty="0" err="1">
                <a:effectLst/>
                <a:latin typeface="Open Sans" panose="020B0606030504020204" pitchFamily="34" charset="0"/>
                <a:ea typeface="Open Sans" panose="020B0606030504020204" pitchFamily="34" charset="0"/>
                <a:cs typeface="Open Sans" panose="020B0606030504020204" pitchFamily="34" charset="0"/>
              </a:rPr>
              <a:t>ptv</a:t>
            </a:r>
            <a:r>
              <a:rPr lang="en-US" dirty="0">
                <a:effectLst/>
                <a:latin typeface="Open Sans" panose="020B0606030504020204" pitchFamily="34" charset="0"/>
                <a:ea typeface="Open Sans" panose="020B0606030504020204" pitchFamily="34" charset="0"/>
                <a:cs typeface="Open Sans" panose="020B0606030504020204" pitchFamily="34" charset="0"/>
              </a:rPr>
              <a:t>, mis, syn</a:t>
            </a:r>
          </a:p>
        </p:txBody>
      </p:sp>
    </p:spTree>
    <p:extLst>
      <p:ext uri="{BB962C8B-B14F-4D97-AF65-F5344CB8AC3E}">
        <p14:creationId xmlns:p14="http://schemas.microsoft.com/office/powerpoint/2010/main" val="3408872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AE7F5F4-144F-3D18-8CD8-E4F01CC90410}"/>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AC2B9095-F9DC-4216-F322-9FED9963E1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C7CB70B2-7E8A-9B2F-BA20-12E9C065A1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Unfortunately this time, </a:t>
            </a:r>
            <a:r>
              <a:rPr lang="en-US" dirty="0"/>
              <a:t>we don’t find any significant positive enrichment. With an odds ratio of around .77, and we also have a pretty wide confidence interval.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These results are consistent with a similar, </a:t>
            </a:r>
            <a:r>
              <a:rPr lang="en-US" b="1" u="sng" dirty="0">
                <a:latin typeface="Open Sans" panose="020B0606030504020204" pitchFamily="34" charset="0"/>
                <a:ea typeface="Open Sans" panose="020B0606030504020204" pitchFamily="34" charset="0"/>
                <a:cs typeface="Open Sans" panose="020B0606030504020204" pitchFamily="34" charset="0"/>
              </a:rPr>
              <a:t>separate</a:t>
            </a:r>
            <a:r>
              <a:rPr lang="en-US" dirty="0">
                <a:latin typeface="Open Sans" panose="020B0606030504020204" pitchFamily="34" charset="0"/>
                <a:ea typeface="Open Sans" panose="020B0606030504020204" pitchFamily="34" charset="0"/>
                <a:cs typeface="Open Sans" panose="020B0606030504020204" pitchFamily="34" charset="0"/>
              </a:rPr>
              <a:t> analysis on an epilepsy cohort, and </a:t>
            </a:r>
            <a:r>
              <a:rPr lang="en-US" dirty="0"/>
              <a:t>we would likely need a </a:t>
            </a:r>
            <a:r>
              <a:rPr lang="en-US" b="1" u="sng" dirty="0"/>
              <a:t>much</a:t>
            </a:r>
            <a:r>
              <a:rPr lang="en-US" dirty="0"/>
              <a:t> larger number of samples to start detecting our expected positive signal in these regions.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while SNVs haven’t shown themselves to be the best window into the noncoding regions at this point due to a lack of power, (and I’m about to give away my </a:t>
            </a:r>
            <a:r>
              <a:rPr lang="en-US" u="sng" dirty="0"/>
              <a:t>real</a:t>
            </a:r>
            <a:r>
              <a:rPr lang="en-US" dirty="0"/>
              <a:t> punchline here) there’s a </a:t>
            </a:r>
            <a:r>
              <a:rPr lang="en-US" b="1" u="sng" dirty="0"/>
              <a:t>stark</a:t>
            </a:r>
            <a:r>
              <a:rPr lang="en-US" b="0" dirty="0"/>
              <a:t> difference when we look at </a:t>
            </a:r>
            <a:r>
              <a:rPr lang="en-US" b="1" u="sng" dirty="0"/>
              <a:t>structural variation </a:t>
            </a:r>
            <a:r>
              <a:rPr lang="en-US" b="0" dirty="0"/>
              <a:t>using the </a:t>
            </a:r>
            <a:r>
              <a:rPr lang="en-US" b="1" u="sng" dirty="0"/>
              <a:t>same</a:t>
            </a:r>
            <a:r>
              <a:rPr lang="en-US" b="0" dirty="0"/>
              <a:t> set of noncoding constrained regions.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Specifically, there’s a </a:t>
            </a:r>
            <a:r>
              <a:rPr lang="en-US" b="1" u="sng" dirty="0"/>
              <a:t>strong</a:t>
            </a:r>
            <a:r>
              <a:rPr lang="en-US" dirty="0"/>
              <a:t> positive enrichment in our cases when we look at large deletion and duplication events spanning these constrained noncoding intervals. Rather than just point mutations</a:t>
            </a:r>
            <a:r>
              <a:rPr lang="en-US" b="1" dirty="0"/>
              <a:t> </a:t>
            </a:r>
            <a:r>
              <a:rPr lang="en-US" b="1" u="sng" dirty="0"/>
              <a:t>within</a:t>
            </a:r>
            <a:r>
              <a:rPr lang="en-US" b="0" dirty="0"/>
              <a:t> these intervals.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And again, these are the 99</a:t>
            </a:r>
            <a:r>
              <a:rPr lang="en-US" b="0" baseline="30000" dirty="0"/>
              <a:t>th</a:t>
            </a:r>
            <a:r>
              <a:rPr lang="en-US" b="0" dirty="0"/>
              <a:t> percentile of constrained regions and </a:t>
            </a:r>
            <a:r>
              <a:rPr lang="en-US" b="0" dirty="0">
                <a:latin typeface="Open Sans" panose="020B0606030504020204" pitchFamily="34" charset="0"/>
                <a:ea typeface="Open Sans" panose="020B0606030504020204" pitchFamily="34" charset="0"/>
                <a:cs typeface="Open Sans" panose="020B0606030504020204" pitchFamily="34" charset="0"/>
              </a:rPr>
              <a:t>w</a:t>
            </a:r>
            <a:r>
              <a:rPr lang="en-US" dirty="0">
                <a:latin typeface="Open Sans" panose="020B0606030504020204" pitchFamily="34" charset="0"/>
                <a:ea typeface="Open Sans" panose="020B0606030504020204" pitchFamily="34" charset="0"/>
                <a:cs typeface="Open Sans" panose="020B0606030504020204" pitchFamily="34" charset="0"/>
              </a:rPr>
              <a:t>e can see that the odds ratios of these two events are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higher with </a:t>
            </a:r>
            <a:r>
              <a:rPr lang="en-US" b="1" u="sng" dirty="0">
                <a:latin typeface="Open Sans" panose="020B0606030504020204" pitchFamily="34" charset="0"/>
                <a:ea typeface="Open Sans" panose="020B0606030504020204" pitchFamily="34" charset="0"/>
                <a:cs typeface="Open Sans" panose="020B0606030504020204" pitchFamily="34" charset="0"/>
              </a:rPr>
              <a:t>much</a:t>
            </a:r>
            <a:r>
              <a:rPr lang="en-US" dirty="0">
                <a:latin typeface="Open Sans" panose="020B0606030504020204" pitchFamily="34" charset="0"/>
                <a:ea typeface="Open Sans" panose="020B0606030504020204" pitchFamily="34" charset="0"/>
                <a:cs typeface="Open Sans" panose="020B0606030504020204" pitchFamily="34" charset="0"/>
              </a:rPr>
              <a:t> tighter confidence bounds around 2, compared to the weaker effect that we see in SNVs.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I really want to linger on this comparison and once again bring </a:t>
            </a:r>
            <a:r>
              <a:rPr lang="en-US" u="sng" dirty="0"/>
              <a:t>attention</a:t>
            </a:r>
            <a:r>
              <a:rPr lang="en-US" dirty="0"/>
              <a:t> to this difference that we’re seeing. Unlike in the </a:t>
            </a:r>
            <a:r>
              <a:rPr lang="en-US" u="sng" dirty="0"/>
              <a:t>coding</a:t>
            </a:r>
            <a:r>
              <a:rPr lang="en-US" u="none" dirty="0"/>
              <a:t> space, the</a:t>
            </a:r>
            <a:r>
              <a:rPr lang="en-US" dirty="0"/>
              <a:t> effects of single nucleotide events are </a:t>
            </a:r>
            <a:r>
              <a:rPr lang="en-US" b="1" u="sng" dirty="0"/>
              <a:t>much</a:t>
            </a:r>
            <a:r>
              <a:rPr lang="en-US" dirty="0"/>
              <a:t> harder to characterize in noncoding regions. On the other hand, </a:t>
            </a:r>
            <a:r>
              <a:rPr lang="en-US" u="none" dirty="0"/>
              <a:t>larger </a:t>
            </a:r>
            <a:r>
              <a:rPr lang="en-US" u="sng" dirty="0"/>
              <a:t>structural</a:t>
            </a:r>
            <a:r>
              <a:rPr lang="en-US" u="none" dirty="0"/>
              <a:t> </a:t>
            </a:r>
            <a:r>
              <a:rPr lang="en-US" dirty="0"/>
              <a:t>perturbations (like these deletions spanning entire regions) could be more informative and provide greater insight, </a:t>
            </a:r>
            <a:r>
              <a:rPr lang="en-US" u="sng" dirty="0"/>
              <a:t>despite</a:t>
            </a:r>
            <a:r>
              <a:rPr lang="en-US" dirty="0"/>
              <a:t> being rarer.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the basic rationale for why we shifted </a:t>
            </a:r>
            <a:r>
              <a:rPr lang="en-US" u="sng" dirty="0"/>
              <a:t>away</a:t>
            </a:r>
            <a:r>
              <a:rPr lang="en-US" u="none" dirty="0"/>
              <a:t> from single nucleotide variation. And instead consider </a:t>
            </a:r>
            <a:r>
              <a:rPr lang="en-US" u="sng" dirty="0"/>
              <a:t>structural</a:t>
            </a:r>
            <a:r>
              <a:rPr lang="en-US" u="none" dirty="0"/>
              <a:t> variation in this next section. </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t>Afterall, how do you differentiate a “synonymous-like” and a “protein-truncating-like” point mutation in the noncoding space? Before, we were able to accurately </a:t>
            </a:r>
            <a:r>
              <a:rPr lang="en-US" u="sng" dirty="0"/>
              <a:t>throw out </a:t>
            </a:r>
            <a:r>
              <a:rPr lang="en-US" dirty="0"/>
              <a:t>synonymous variation from our analysis and saw an </a:t>
            </a:r>
            <a:r>
              <a:rPr lang="en-US" i="0" u="sng" dirty="0"/>
              <a:t>expected</a:t>
            </a:r>
            <a:r>
              <a:rPr lang="en-US" dirty="0"/>
              <a:t> enrichment signal within our cases. </a:t>
            </a:r>
            <a:r>
              <a:rPr lang="en-US" u="sng" dirty="0"/>
              <a:t>But</a:t>
            </a:r>
            <a:r>
              <a:rPr lang="en-US" dirty="0"/>
              <a:t> there’s no notion of that in the noncoding space yet, so we would have to rely on </a:t>
            </a:r>
            <a:r>
              <a:rPr lang="en-US" u="sng" dirty="0"/>
              <a:t>much</a:t>
            </a:r>
            <a:r>
              <a:rPr lang="en-US" u="none" dirty="0"/>
              <a:t> larger cohort sizes</a:t>
            </a:r>
            <a:r>
              <a:rPr lang="en-US" dirty="0"/>
              <a:t>. </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r>
              <a:rPr lang="en-US" dirty="0">
                <a:effectLst/>
                <a:latin typeface="Open Sans" panose="020B0606030504020204" pitchFamily="34" charset="0"/>
                <a:ea typeface="Open Sans" panose="020B0606030504020204" pitchFamily="34" charset="0"/>
                <a:cs typeface="Open Sans" panose="020B0606030504020204" pitchFamily="34" charset="0"/>
              </a:rPr>
              <a:t>Filtered to 19471 intervals (1kb in size each), z &gt;4 corresponding to ~99</a:t>
            </a:r>
            <a:r>
              <a:rPr lang="en-US" baseline="30000" dirty="0">
                <a:effectLst/>
                <a:latin typeface="Open Sans" panose="020B0606030504020204" pitchFamily="34" charset="0"/>
                <a:ea typeface="Open Sans" panose="020B0606030504020204" pitchFamily="34" charset="0"/>
                <a:cs typeface="Open Sans" panose="020B0606030504020204" pitchFamily="34" charset="0"/>
              </a:rPr>
              <a:t>th</a:t>
            </a:r>
            <a:r>
              <a:rPr lang="en-US" dirty="0">
                <a:effectLst/>
                <a:latin typeface="Open Sans" panose="020B0606030504020204" pitchFamily="34" charset="0"/>
                <a:ea typeface="Open Sans" panose="020B0606030504020204" pitchFamily="34" charset="0"/>
                <a:cs typeface="Open Sans" panose="020B0606030504020204" pitchFamily="34" charset="0"/>
              </a:rPr>
              <a:t>  percentile of all noncoding 1kb intervals </a:t>
            </a:r>
          </a:p>
          <a:p>
            <a:r>
              <a:rPr lang="en-US" dirty="0" err="1">
                <a:effectLst/>
                <a:latin typeface="Open Sans" panose="020B0606030504020204" pitchFamily="34" charset="0"/>
                <a:ea typeface="Open Sans" panose="020B0606030504020204" pitchFamily="34" charset="0"/>
                <a:cs typeface="Open Sans" panose="020B0606030504020204" pitchFamily="34" charset="0"/>
              </a:rPr>
              <a:t>Bc</a:t>
            </a:r>
            <a:r>
              <a:rPr lang="en-US" dirty="0">
                <a:effectLst/>
                <a:latin typeface="Open Sans" panose="020B0606030504020204" pitchFamily="34" charset="0"/>
                <a:ea typeface="Open Sans" panose="020B0606030504020204" pitchFamily="34" charset="0"/>
                <a:cs typeface="Open Sans" panose="020B0606030504020204" pitchFamily="34" charset="0"/>
              </a:rPr>
              <a:t> we don’t know what’s happening in </a:t>
            </a:r>
            <a:r>
              <a:rPr lang="en-US" dirty="0" err="1">
                <a:effectLst/>
                <a:latin typeface="Open Sans" panose="020B0606030504020204" pitchFamily="34" charset="0"/>
                <a:ea typeface="Open Sans" panose="020B0606030504020204" pitchFamily="34" charset="0"/>
                <a:cs typeface="Open Sans" panose="020B0606030504020204" pitchFamily="34" charset="0"/>
              </a:rPr>
              <a:t>snvs</a:t>
            </a:r>
            <a:r>
              <a:rPr lang="en-US" dirty="0">
                <a:effectLst/>
                <a:latin typeface="Open Sans" panose="020B0606030504020204" pitchFamily="34" charset="0"/>
                <a:ea typeface="Open Sans" panose="020B0606030504020204" pitchFamily="34" charset="0"/>
                <a:cs typeface="Open Sans" panose="020B0606030504020204" pitchFamily="34" charset="0"/>
              </a:rPr>
              <a:t>, harder to id signal (can’t remove synonymous-like SNVs, or SNVs that don’t result in any change of expression)</a:t>
            </a:r>
          </a:p>
          <a:p>
            <a:pPr lvl="1"/>
            <a:r>
              <a:rPr lang="en-US" dirty="0">
                <a:effectLst/>
                <a:latin typeface="Open Sans" panose="020B0606030504020204" pitchFamily="34" charset="0"/>
                <a:ea typeface="Open Sans" panose="020B0606030504020204" pitchFamily="34" charset="0"/>
                <a:cs typeface="Open Sans" panose="020B0606030504020204" pitchFamily="34" charset="0"/>
              </a:rPr>
              <a:t>In coding region, we can partition into </a:t>
            </a:r>
            <a:r>
              <a:rPr lang="en-US" dirty="0" err="1">
                <a:effectLst/>
                <a:latin typeface="Open Sans" panose="020B0606030504020204" pitchFamily="34" charset="0"/>
                <a:ea typeface="Open Sans" panose="020B0606030504020204" pitchFamily="34" charset="0"/>
                <a:cs typeface="Open Sans" panose="020B0606030504020204" pitchFamily="34" charset="0"/>
              </a:rPr>
              <a:t>ptv</a:t>
            </a:r>
            <a:r>
              <a:rPr lang="en-US" dirty="0">
                <a:effectLst/>
                <a:latin typeface="Open Sans" panose="020B0606030504020204" pitchFamily="34" charset="0"/>
                <a:ea typeface="Open Sans" panose="020B0606030504020204" pitchFamily="34" charset="0"/>
                <a:cs typeface="Open Sans" panose="020B0606030504020204" pitchFamily="34" charset="0"/>
              </a:rPr>
              <a:t>, mis, syn</a:t>
            </a:r>
          </a:p>
        </p:txBody>
      </p:sp>
    </p:spTree>
    <p:extLst>
      <p:ext uri="{BB962C8B-B14F-4D97-AF65-F5344CB8AC3E}">
        <p14:creationId xmlns:p14="http://schemas.microsoft.com/office/powerpoint/2010/main" val="3221586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diving into the analysis, here’s a summary of the quantity of each SV being called </a:t>
            </a:r>
            <a:r>
              <a:rPr lang="en-US" u="sng" dirty="0"/>
              <a:t>per sample</a:t>
            </a:r>
            <a:r>
              <a:rPr lang="en-US" dirty="0"/>
              <a:t>. Because of the abundance and interpretability of deletions, our preliminary analysis moving forward will focus on those.</a:t>
            </a:r>
          </a:p>
          <a:p>
            <a:endParaRPr lang="en-US" dirty="0"/>
          </a:p>
          <a:p>
            <a:endParaRPr lang="en-US" dirty="0"/>
          </a:p>
          <a:p>
            <a:r>
              <a:rPr lang="en-US" dirty="0"/>
              <a:t> and, while we do seem to have a very high number of duplication and insertion events per sample, their interpretability is much more annotation dependent, so </a:t>
            </a:r>
          </a:p>
        </p:txBody>
      </p:sp>
    </p:spTree>
    <p:extLst>
      <p:ext uri="{BB962C8B-B14F-4D97-AF65-F5344CB8AC3E}">
        <p14:creationId xmlns:p14="http://schemas.microsoft.com/office/powerpoint/2010/main" val="2497137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One thing that I want to quickly highlight and provide some more motivation for, that we’ll see in the upcoming results, is our continued interest in and use of the constrained gene set while looking at SVs</a:t>
            </a:r>
          </a:p>
          <a:p>
            <a:pPr lvl="1"/>
            <a:r>
              <a:rPr lang="en-US" dirty="0"/>
              <a:t>In particular, we’re </a:t>
            </a:r>
            <a:r>
              <a:rPr lang="en-US" u="sng" dirty="0"/>
              <a:t>expecting</a:t>
            </a:r>
            <a:r>
              <a:rPr lang="en-US" u="none" dirty="0"/>
              <a:t> and hoping to see a concordance between rare deletion SVs and constraint, which is really motivated by the previous work summarized in this plot.</a:t>
            </a:r>
            <a:endParaRPr lang="en-US" dirty="0"/>
          </a:p>
          <a:p>
            <a:pPr lvl="1"/>
            <a:r>
              <a:rPr lang="en-US" dirty="0"/>
              <a:t>What we’re seeing is that among the </a:t>
            </a:r>
            <a:r>
              <a:rPr lang="en-US" u="sng" dirty="0"/>
              <a:t>most</a:t>
            </a:r>
            <a:r>
              <a:rPr lang="en-US" dirty="0"/>
              <a:t> constrained genes (towards the left side of the plot), we see a pretty clear depletion of deletions compared to what we see in some of the less constrained genes (on the right side of the plot).</a:t>
            </a:r>
          </a:p>
          <a:p>
            <a:pPr lvl="1"/>
            <a:endParaRPr lang="en-US" dirty="0"/>
          </a:p>
          <a:p>
            <a:pPr lvl="1"/>
            <a:endParaRPr lang="en-US" dirty="0"/>
          </a:p>
          <a:p>
            <a:pPr lvl="1"/>
            <a:r>
              <a:rPr lang="en-US" dirty="0"/>
              <a:t>Expectation of deletions based on gene length, genomic context, and structure of exons and introns </a:t>
            </a:r>
          </a:p>
        </p:txBody>
      </p:sp>
    </p:spTree>
    <p:extLst>
      <p:ext uri="{BB962C8B-B14F-4D97-AF65-F5344CB8AC3E}">
        <p14:creationId xmlns:p14="http://schemas.microsoft.com/office/powerpoint/2010/main" val="136026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And so, now we can start diving into deletion </a:t>
            </a:r>
            <a:r>
              <a:rPr lang="en-US" u="none" dirty="0"/>
              <a:t>SV events</a:t>
            </a:r>
            <a:r>
              <a:rPr lang="en-US" dirty="0"/>
              <a:t>, using all of our favorite gene sets from before.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For </a:t>
            </a:r>
            <a:r>
              <a:rPr lang="en-US" u="sng" dirty="0" err="1"/>
              <a:t>exonic</a:t>
            </a:r>
            <a:r>
              <a:rPr lang="en-US" dirty="0"/>
              <a:t> events, which are simply deletions that have </a:t>
            </a:r>
            <a:r>
              <a:rPr lang="en-US" u="sng" dirty="0"/>
              <a:t>any</a:t>
            </a:r>
            <a:r>
              <a:rPr lang="en-US" dirty="0"/>
              <a:t> overlap with an exon, we see enrichment across the board, all of which are comparable to what we’ve just seen within the coding space with </a:t>
            </a:r>
            <a:r>
              <a:rPr lang="en-US" u="sng" dirty="0"/>
              <a:t>protein truncating variants.</a:t>
            </a: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we see a nice enrichment in constrained genes that mimics what we saw with SNVs of around 1.6 (in purple), in line with our expectations.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And a similar enrichment as with PTVs across schizophrenia, autism, and neurodevelopmental gene sets.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these serve as an </a:t>
            </a:r>
            <a:r>
              <a:rPr lang="en-US" u="sng" dirty="0"/>
              <a:t>excellent</a:t>
            </a:r>
            <a:r>
              <a:rPr lang="en-US" dirty="0"/>
              <a:t> positive control and we’re seeing signal exactly where we would expect.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improving upon and going beyond coding SNV analysis, we’re starting to pick up on this additional </a:t>
            </a:r>
            <a:r>
              <a:rPr lang="en-US" u="sng" dirty="0"/>
              <a:t>intronic</a:t>
            </a:r>
            <a:r>
              <a:rPr lang="en-US" dirty="0"/>
              <a:t> signal, which gives us confidence in the viability of using SVs for this kind of analysis that goes beyond the coding space.</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Here, we’re considering deletion SV events that </a:t>
            </a:r>
            <a:r>
              <a:rPr lang="en-US" u="sng" dirty="0"/>
              <a:t>only</a:t>
            </a:r>
            <a:r>
              <a:rPr lang="en-US" dirty="0"/>
              <a:t> span </a:t>
            </a:r>
            <a:r>
              <a:rPr lang="en-US" u="none" dirty="0"/>
              <a:t>intronic</a:t>
            </a:r>
            <a:r>
              <a:rPr lang="en-US" dirty="0"/>
              <a:t> regions and once again we’re able to see a similar, general pattern of enrichment.</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I want to draw special attention to the constrained gene signal (in purple) </a:t>
            </a:r>
            <a:r>
              <a:rPr lang="en-US" dirty="0" err="1"/>
              <a:t>tha</a:t>
            </a:r>
            <a:r>
              <a:rPr lang="en-US" dirty="0"/>
              <a:t> has an OR hovering above 1.6</a:t>
            </a:r>
          </a:p>
        </p:txBody>
      </p:sp>
    </p:spTree>
    <p:extLst>
      <p:ext uri="{BB962C8B-B14F-4D97-AF65-F5344CB8AC3E}">
        <p14:creationId xmlns:p14="http://schemas.microsoft.com/office/powerpoint/2010/main" val="3031363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start by highlighting the </a:t>
            </a:r>
            <a:r>
              <a:rPr lang="en-US" b="1" i="1" u="sng" dirty="0"/>
              <a:t>important</a:t>
            </a:r>
            <a:r>
              <a:rPr lang="en-US" dirty="0"/>
              <a:t> role that rare genetic variation plays in gene discovery for neuropsychiatric diseases such as schizophrenia. It’s been previously shown in the SCHEMA exome analysis that genes reaching exome-wide significance are often some of the </a:t>
            </a:r>
            <a:r>
              <a:rPr lang="en-US" b="1" u="sng" dirty="0"/>
              <a:t>rarest</a:t>
            </a:r>
            <a:r>
              <a:rPr lang="en-US" dirty="0"/>
              <a:t> and confer the </a:t>
            </a:r>
            <a:r>
              <a:rPr lang="en-US" b="1" u="sng" dirty="0"/>
              <a:t>greatest</a:t>
            </a:r>
            <a:r>
              <a:rPr lang="en-US" dirty="0"/>
              <a:t> risk for schizophrenia.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example, when we look at genes that reach exome-wide significance, such as SETD1A, XPO7, and GRIN2A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compare the MAFs and odds ratios of protein truncating variants (or PTVs) affecting these genes, we can see that it’s the </a:t>
            </a:r>
            <a:r>
              <a:rPr lang="en-US" b="1" u="sng" dirty="0"/>
              <a:t>exact</a:t>
            </a:r>
            <a:r>
              <a:rPr lang="en-US" b="1" dirty="0"/>
              <a:t> </a:t>
            </a:r>
            <a:r>
              <a:rPr lang="en-US" dirty="0"/>
              <a:t>same ultra rare variants that have among the </a:t>
            </a:r>
            <a:r>
              <a:rPr lang="en-US" u="sng" dirty="0"/>
              <a:t>largest</a:t>
            </a:r>
            <a:r>
              <a:rPr lang="en-US" dirty="0"/>
              <a:t> effect sizes in schizophrenia cases.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also really emphasize that these results were produced from an </a:t>
            </a:r>
            <a:r>
              <a:rPr lang="en-US" b="1" u="sng" dirty="0"/>
              <a:t>exome-based</a:t>
            </a:r>
            <a:r>
              <a:rPr lang="en-US" dirty="0"/>
              <a:t> analysis and that historically, there’s been a similar focus on whole exome sequencing.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all of this raises the question of “well, how much more could be out there, if we were to just </a:t>
            </a:r>
            <a:r>
              <a:rPr lang="en-US" b="1" u="sng" dirty="0"/>
              <a:t>broaden</a:t>
            </a:r>
            <a:r>
              <a:rPr lang="en-US" dirty="0"/>
              <a:t> the scope of our analysis to include the </a:t>
            </a:r>
            <a:r>
              <a:rPr lang="en-US" b="1" u="sng" dirty="0"/>
              <a:t>whole</a:t>
            </a:r>
            <a:r>
              <a:rPr lang="en-US" u="sng" dirty="0"/>
              <a:t> </a:t>
            </a:r>
            <a:r>
              <a:rPr lang="en-US" b="0" u="none" dirty="0"/>
              <a:t>genome</a:t>
            </a:r>
            <a:r>
              <a:rPr lang="en-US" u="none" dirty="0"/>
              <a:t>? Namely, through whole genome sequencing”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these genes associated with things such as transcriptional regulation, nuclear transport, and ion transport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r>
              <a:rPr lang="en-US" dirty="0"/>
              <a:t>90% of disease associated GWAS loci discovered by assaying common variants map to noncoding regions </a:t>
            </a:r>
          </a:p>
          <a:p>
            <a:pPr marL="158750" indent="0">
              <a:buNone/>
            </a:pPr>
            <a:r>
              <a:rPr lang="en-US" dirty="0"/>
              <a:t>In humans, &gt;4% of noncoding genome has been under purifying selection</a:t>
            </a:r>
          </a:p>
          <a:p>
            <a:pPr marL="158750" indent="0">
              <a:buNone/>
            </a:pPr>
            <a:r>
              <a:rPr lang="en-US" dirty="0"/>
              <a:t>Epigenomic studies have identified many functional noncoding elements involved in regulating gene expression underlying neurogenesis, cell differentiation, and neurodevelopment.</a:t>
            </a:r>
          </a:p>
          <a:p>
            <a:pPr marL="0" lvl="0" indent="0" algn="l" rtl="0">
              <a:spcBef>
                <a:spcPts val="0"/>
              </a:spcBef>
              <a:spcAft>
                <a:spcPts val="0"/>
              </a:spcAft>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991176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Lastly, we’re also able to interrogate promoter and 5’ UTR regions using SVs.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Specifically, we’re considering deletions that have </a:t>
            </a:r>
            <a:r>
              <a:rPr lang="en-US" u="sng" dirty="0"/>
              <a:t>any</a:t>
            </a:r>
            <a:r>
              <a:rPr lang="en-US" dirty="0"/>
              <a:t> overlap with a promoter and a 5’ UTR region</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We chose to focus on these regions, since the </a:t>
            </a:r>
            <a:r>
              <a:rPr lang="en-US" u="sng" dirty="0"/>
              <a:t>entire</a:t>
            </a:r>
            <a:r>
              <a:rPr lang="en-US" dirty="0"/>
              <a:t> noncoding space is difficult to understand, and these regions seem to be a sensible, interpretable place to start.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we’re able to see a </a:t>
            </a:r>
            <a:r>
              <a:rPr lang="en-US" u="sng" dirty="0"/>
              <a:t>strong</a:t>
            </a:r>
            <a:r>
              <a:rPr lang="en-US" dirty="0"/>
              <a:t> positive enrichment in constrained genes, as expected for these rare deletions (hovering around 1.2 and 1.6, respectively)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But what I think is more interesting here is the </a:t>
            </a:r>
            <a:r>
              <a:rPr lang="en-US" u="sng" dirty="0"/>
              <a:t>significantly</a:t>
            </a:r>
            <a:r>
              <a:rPr lang="en-US" dirty="0"/>
              <a:t> stronger point estimates for SCZ associated genes in both categories (of around 3.3 and 6.6).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This seems to indicate that </a:t>
            </a:r>
            <a:r>
              <a:rPr lang="en-US" u="sng" dirty="0"/>
              <a:t>noncoding</a:t>
            </a:r>
            <a:r>
              <a:rPr lang="en-US" dirty="0"/>
              <a:t> structural variation, particularly those affecting promoter and UTR regions, could be a useful indicator for teasing out which genes are important for SCZ risk.</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Running with this idea, it might be reasonable to incorporate SVs to help improve gene discovery.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[which could in turn disrupt the TSS or a have a similar effect on the promoter inhibiting transcription]]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3994114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2549F2E6-F50C-ACFF-1BC7-7965FE9683A1}"/>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94BF2840-8DE1-E7AA-C091-96C5485AC8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6777A8CE-5A8F-2B31-6ECA-B7B10FEFAE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Lastly, we’re also able to interrogate promoter and 5’ UTR regions using SVs.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Specifically, we’re considering deletions that have </a:t>
            </a:r>
            <a:r>
              <a:rPr lang="en-US" u="sng" dirty="0"/>
              <a:t>any</a:t>
            </a:r>
            <a:r>
              <a:rPr lang="en-US" dirty="0"/>
              <a:t> overlap with a promoter and a 5’ UTR region</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We chose to focus on these regions, since the </a:t>
            </a:r>
            <a:r>
              <a:rPr lang="en-US" u="sng" dirty="0"/>
              <a:t>entire</a:t>
            </a:r>
            <a:r>
              <a:rPr lang="en-US" dirty="0"/>
              <a:t> noncoding space is difficult to understand, and these regions seem to be a sensible, interpretable place to start.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Once again, we’re able to see a </a:t>
            </a:r>
            <a:r>
              <a:rPr lang="en-US" u="sng" dirty="0"/>
              <a:t>strong</a:t>
            </a:r>
            <a:r>
              <a:rPr lang="en-US" dirty="0"/>
              <a:t> positive enrichment in constrained genes, as expected for these rare deletions (hovering around 1.2 and 1.6, respectively)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But what I think is more interesting here is the </a:t>
            </a:r>
            <a:r>
              <a:rPr lang="en-US" u="sng" dirty="0"/>
              <a:t>significantly</a:t>
            </a:r>
            <a:r>
              <a:rPr lang="en-US" dirty="0"/>
              <a:t> stronger point estimates for SCZ associated genes in both categories (of around 3.3 and 6.6).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This seems to indicate that </a:t>
            </a:r>
            <a:r>
              <a:rPr lang="en-US" u="sng" dirty="0"/>
              <a:t>noncoding</a:t>
            </a:r>
            <a:r>
              <a:rPr lang="en-US" dirty="0"/>
              <a:t> structural variation, particularly those affecting promoter and UTR regions, could be a useful indicator for teasing out which genes are important for SCZ risk.</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Running with this idea, it might be reasonable to incorporate SVs to help improve gene discovery.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[which could in turn disrupt the TSS or a have a similar effect on the promoter inhibiting transcription]]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4006867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simple proof of concept, and to make this idea a little bit more concrete, we find these 5 genes in our dataset that are affected by ultra rare UTR deletions. </a:t>
            </a:r>
          </a:p>
          <a:p>
            <a:r>
              <a:rPr lang="en-US" dirty="0"/>
              <a:t>Comparing these to the previous SCHEMA analysis of schizophrenia exomes, we find that these genes are </a:t>
            </a:r>
            <a:r>
              <a:rPr lang="en-US" u="sng" dirty="0"/>
              <a:t>also</a:t>
            </a:r>
            <a:r>
              <a:rPr lang="en-US" dirty="0"/>
              <a:t> among those determined to be </a:t>
            </a:r>
            <a:r>
              <a:rPr lang="en-US" dirty="0" err="1"/>
              <a:t>bonferoni</a:t>
            </a:r>
            <a:r>
              <a:rPr lang="en-US" dirty="0"/>
              <a:t> FDR significant. </a:t>
            </a:r>
          </a:p>
          <a:p>
            <a:pPr lvl="1"/>
            <a:r>
              <a:rPr lang="en-US" dirty="0"/>
              <a:t>However, had these 5’ UTR deletions been added to the previous SCHEMA exome analysis, these genes </a:t>
            </a:r>
            <a:r>
              <a:rPr lang="en-US" u="sng" dirty="0"/>
              <a:t>could</a:t>
            </a:r>
            <a:r>
              <a:rPr lang="en-US" dirty="0"/>
              <a:t> have been pushed up and reclassified to exome wide significance. </a:t>
            </a:r>
          </a:p>
          <a:p>
            <a:pPr lvl="1"/>
            <a:endParaRPr lang="en-US" dirty="0"/>
          </a:p>
        </p:txBody>
      </p:sp>
    </p:spTree>
    <p:extLst>
      <p:ext uri="{BB962C8B-B14F-4D97-AF65-F5344CB8AC3E}">
        <p14:creationId xmlns:p14="http://schemas.microsoft.com/office/powerpoint/2010/main" val="3531965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Finally, I just wanted to bring back this result that I originally used to motivate the value of using ultra rare SVs over SNVs, particularly when we want to look at </a:t>
            </a:r>
            <a:r>
              <a:rPr lang="en-US" u="sng" dirty="0">
                <a:latin typeface="Open Sans" panose="020B0606030504020204" pitchFamily="34" charset="0"/>
                <a:ea typeface="Open Sans" panose="020B0606030504020204" pitchFamily="34" charset="0"/>
                <a:cs typeface="Open Sans" panose="020B0606030504020204" pitchFamily="34" charset="0"/>
              </a:rPr>
              <a:t>noncoding</a:t>
            </a:r>
            <a:r>
              <a:rPr lang="en-US" dirty="0">
                <a:latin typeface="Open Sans" panose="020B0606030504020204" pitchFamily="34" charset="0"/>
                <a:ea typeface="Open Sans" panose="020B0606030504020204" pitchFamily="34" charset="0"/>
                <a:cs typeface="Open Sans" panose="020B0606030504020204" pitchFamily="34" charset="0"/>
              </a:rPr>
              <a:t> signal, and tie everything together to highlight the direction that we’re hoping to continue building toward.</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latin typeface="Open Sans" panose="020B0606030504020204" pitchFamily="34" charset="0"/>
                <a:ea typeface="Open Sans" panose="020B0606030504020204" pitchFamily="34" charset="0"/>
                <a:cs typeface="Open Sans" panose="020B0606030504020204" pitchFamily="34" charset="0"/>
              </a:rPr>
              <a:t>I think that this result really encapsulates and tells a story of how important SVs are and, in the larger picture, how important WGS is.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Whereas SNVs weren’t able to detect </a:t>
            </a:r>
            <a:r>
              <a:rPr lang="en-US" u="sng" dirty="0">
                <a:effectLst/>
                <a:latin typeface="Open Sans" panose="020B0606030504020204" pitchFamily="34" charset="0"/>
                <a:ea typeface="Open Sans" panose="020B0606030504020204" pitchFamily="34" charset="0"/>
                <a:cs typeface="Open Sans" panose="020B0606030504020204" pitchFamily="34" charset="0"/>
              </a:rPr>
              <a:t>any</a:t>
            </a:r>
            <a:r>
              <a:rPr lang="en-US" u="none" dirty="0">
                <a:effectLst/>
                <a:latin typeface="Open Sans" panose="020B0606030504020204" pitchFamily="34" charset="0"/>
                <a:ea typeface="Open Sans" panose="020B0606030504020204" pitchFamily="34" charset="0"/>
                <a:cs typeface="Open Sans" panose="020B0606030504020204" pitchFamily="34" charset="0"/>
              </a:rPr>
              <a:t> clear positive enrichment</a:t>
            </a:r>
            <a:r>
              <a:rPr lang="en-US" dirty="0">
                <a:effectLst/>
                <a:latin typeface="Open Sans" panose="020B0606030504020204" pitchFamily="34" charset="0"/>
                <a:ea typeface="Open Sans" panose="020B0606030504020204" pitchFamily="34" charset="0"/>
                <a:cs typeface="Open Sans" panose="020B0606030504020204" pitchFamily="34" charset="0"/>
              </a:rPr>
              <a:t> of constraint in noncoding regions, deletion and duplication SVs show a </a:t>
            </a:r>
            <a:r>
              <a:rPr lang="en-US" u="sng" dirty="0">
                <a:effectLst/>
                <a:latin typeface="Open Sans" panose="020B0606030504020204" pitchFamily="34" charset="0"/>
                <a:ea typeface="Open Sans" panose="020B0606030504020204" pitchFamily="34" charset="0"/>
                <a:cs typeface="Open Sans" panose="020B0606030504020204" pitchFamily="34" charset="0"/>
              </a:rPr>
              <a:t>very</a:t>
            </a:r>
            <a:r>
              <a:rPr lang="en-US" dirty="0">
                <a:effectLst/>
                <a:latin typeface="Open Sans" panose="020B0606030504020204" pitchFamily="34" charset="0"/>
                <a:ea typeface="Open Sans" panose="020B0606030504020204" pitchFamily="34" charset="0"/>
                <a:cs typeface="Open Sans" panose="020B0606030504020204" pitchFamily="34" charset="0"/>
              </a:rPr>
              <a:t> different picture – with these point estimates hovering around 2.</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Of course, we’re only able to appreciate this result because of the resolution and scope of WGS when it comes to detecting these types of events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effectLst/>
                <a:latin typeface="Open Sans" panose="020B0606030504020204" pitchFamily="34" charset="0"/>
                <a:ea typeface="Open Sans" panose="020B0606030504020204" pitchFamily="34" charset="0"/>
                <a:cs typeface="Open Sans" panose="020B0606030504020204" pitchFamily="34" charset="0"/>
              </a:rPr>
              <a:t>And of course, I’ve only </a:t>
            </a:r>
            <a:r>
              <a:rPr lang="en-US" u="sng" dirty="0">
                <a:effectLst/>
                <a:latin typeface="Open Sans" panose="020B0606030504020204" pitchFamily="34" charset="0"/>
                <a:ea typeface="Open Sans" panose="020B0606030504020204" pitchFamily="34" charset="0"/>
                <a:cs typeface="Open Sans" panose="020B0606030504020204" pitchFamily="34" charset="0"/>
              </a:rPr>
              <a:t>briefly</a:t>
            </a:r>
            <a:r>
              <a:rPr lang="en-US" dirty="0">
                <a:effectLst/>
                <a:latin typeface="Open Sans" panose="020B0606030504020204" pitchFamily="34" charset="0"/>
                <a:ea typeface="Open Sans" panose="020B0606030504020204" pitchFamily="34" charset="0"/>
                <a:cs typeface="Open Sans" panose="020B0606030504020204" pitchFamily="34" charset="0"/>
              </a:rPr>
              <a:t> teased this noncoding duplication signal, but there’s certainly a lot more to be uncovered from really refining and digging into these duplication events.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082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final takeaways. </a:t>
            </a:r>
          </a:p>
          <a:p>
            <a:r>
              <a:rPr lang="en-US" dirty="0"/>
              <a:t>We’ve shown that </a:t>
            </a:r>
            <a:r>
              <a:rPr lang="en-US" u="sng" dirty="0"/>
              <a:t>noncoding</a:t>
            </a:r>
            <a:r>
              <a:rPr lang="en-US" dirty="0"/>
              <a:t> SNVs are far less biologically interpretable compared to SVs</a:t>
            </a:r>
          </a:p>
          <a:p>
            <a:r>
              <a:rPr lang="en-US" dirty="0"/>
              <a:t>In particular, SVs can be used to help identify noncoding constrained regions associated with neuropsychiatric disorders</a:t>
            </a:r>
          </a:p>
          <a:p>
            <a:r>
              <a:rPr lang="en-US" dirty="0"/>
              <a:t>And in this case, we’ve shown an example in which SVs affecting promoters and UTRs could contribute towards schizophrenia risk</a:t>
            </a:r>
          </a:p>
          <a:p>
            <a:pPr lvl="0"/>
            <a:r>
              <a:rPr lang="en-US" dirty="0"/>
              <a:t>All in all, we’ve made a case for the integration and the benefits of SVs in gene discovery </a:t>
            </a:r>
          </a:p>
          <a:p>
            <a:pPr lvl="1"/>
            <a:endParaRPr lang="en-US" dirty="0"/>
          </a:p>
          <a:p>
            <a:pPr lvl="1"/>
            <a:endParaRPr lang="en-US" dirty="0"/>
          </a:p>
        </p:txBody>
      </p:sp>
    </p:spTree>
    <p:extLst>
      <p:ext uri="{BB962C8B-B14F-4D97-AF65-F5344CB8AC3E}">
        <p14:creationId xmlns:p14="http://schemas.microsoft.com/office/powerpoint/2010/main" val="2245398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I'd like to give a huge thank you to Cal, Ben, and Mike for their mentorship. As well as to all of the collaborators and folks involved with the WGSPD consortium. and of course, all of you for your attention. Thank you.</a:t>
            </a:r>
          </a:p>
        </p:txBody>
      </p:sp>
    </p:spTree>
    <p:extLst>
      <p:ext uri="{BB962C8B-B14F-4D97-AF65-F5344CB8AC3E}">
        <p14:creationId xmlns:p14="http://schemas.microsoft.com/office/powerpoint/2010/main" val="2181196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advantages of resolution and scope that comes with WGS compared to WES naturally lend themselves well to characterizing Structural variation (SVs) across the genome in both coding and noncoding regions.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Not only that, whereas WES is only able to capture copy number variants (or CNVs), which include DEL, DUP, and MCNVs, WGS is able to capture other SVs </a:t>
            </a:r>
            <a:r>
              <a:rPr lang="en-US" i="1" dirty="0"/>
              <a:t>in addition to</a:t>
            </a:r>
            <a:r>
              <a:rPr lang="en-US" i="0" dirty="0"/>
              <a:t> CNVs. To include insertions, inversion, translocations, and other complex SV.</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Together, this allows WGS to detect 10,000 times more SVs per genome than with WES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SV: genomic rearrangement of &gt; 50 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Important contributor to human disease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408601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Without going into too much detail, SVs were called and annotated using the GATK-SV pipeline</a:t>
            </a:r>
          </a:p>
        </p:txBody>
      </p:sp>
    </p:spTree>
    <p:extLst>
      <p:ext uri="{BB962C8B-B14F-4D97-AF65-F5344CB8AC3E}">
        <p14:creationId xmlns:p14="http://schemas.microsoft.com/office/powerpoint/2010/main" val="174643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of the previous benefits of WGS for SVs becomes a little more concrete here </a:t>
            </a:r>
          </a:p>
          <a:p>
            <a:r>
              <a:rPr lang="en-US" dirty="0"/>
              <a:t>Looking at the distribution of sizes across all SV types (different colors), we see that we have the resolution to confidently detect a range of SVs (sizes along the x axis) and these fall within expectations</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7091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finally, here’s the distribution of SVs detected stratified by inferred ancestry. It should be clear from the varying number of observations across ancestries that accounting for these diverse populations is extremely important for any similar analyses moving forward.</a:t>
            </a:r>
          </a:p>
          <a:p>
            <a:endParaRPr lang="en-US" dirty="0"/>
          </a:p>
        </p:txBody>
      </p:sp>
    </p:spTree>
    <p:extLst>
      <p:ext uri="{BB962C8B-B14F-4D97-AF65-F5344CB8AC3E}">
        <p14:creationId xmlns:p14="http://schemas.microsoft.com/office/powerpoint/2010/main" val="2023282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start by highlighting the </a:t>
            </a:r>
            <a:r>
              <a:rPr lang="en-US" b="1" i="1" u="sng" dirty="0"/>
              <a:t>important</a:t>
            </a:r>
            <a:r>
              <a:rPr lang="en-US" dirty="0"/>
              <a:t> role that rare genetic variation plays in gene discovery for neuropsychiatric diseases such as schizophrenia. It’s been previously shown in the SCHEMA exome analysis that genes reaching exome-wide significance are often some of the </a:t>
            </a:r>
            <a:r>
              <a:rPr lang="en-US" b="1" u="sng" dirty="0"/>
              <a:t>rarest</a:t>
            </a:r>
            <a:r>
              <a:rPr lang="en-US" dirty="0"/>
              <a:t> and confer the </a:t>
            </a:r>
            <a:r>
              <a:rPr lang="en-US" b="1" u="sng" dirty="0"/>
              <a:t>greatest</a:t>
            </a:r>
            <a:r>
              <a:rPr lang="en-US" dirty="0"/>
              <a:t> risk for schizophrenia.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example, when we look at genes that reach exome-wide significance, such as SETD1A, XPO7, and GRIN2A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compare the MAFs and odds ratios of protein truncating variants (or PTVs) affecting these genes, we can see that it’s the </a:t>
            </a:r>
            <a:r>
              <a:rPr lang="en-US" b="1" u="sng" dirty="0"/>
              <a:t>exact</a:t>
            </a:r>
            <a:r>
              <a:rPr lang="en-US" b="1" dirty="0"/>
              <a:t> </a:t>
            </a:r>
            <a:r>
              <a:rPr lang="en-US" dirty="0"/>
              <a:t>same ultra rare variants that have among the </a:t>
            </a:r>
            <a:r>
              <a:rPr lang="en-US" u="sng" dirty="0"/>
              <a:t>largest</a:t>
            </a:r>
            <a:r>
              <a:rPr lang="en-US" dirty="0"/>
              <a:t> effect sizes in schizophrenia cases.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also really emphasize that these results were produced from an </a:t>
            </a:r>
            <a:r>
              <a:rPr lang="en-US" b="1" u="sng" dirty="0"/>
              <a:t>exome-based</a:t>
            </a:r>
            <a:r>
              <a:rPr lang="en-US" dirty="0"/>
              <a:t> analysis and that historically, there’s been a similar focus on whole exome sequencing.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all of this raises the question of “well, how much more could be out there, if we were to just </a:t>
            </a:r>
            <a:r>
              <a:rPr lang="en-US" b="1" u="sng" dirty="0"/>
              <a:t>broaden</a:t>
            </a:r>
            <a:r>
              <a:rPr lang="en-US" dirty="0"/>
              <a:t> the scope of our analysis to include the </a:t>
            </a:r>
            <a:r>
              <a:rPr lang="en-US" b="1" u="sng" dirty="0"/>
              <a:t>whole</a:t>
            </a:r>
            <a:r>
              <a:rPr lang="en-US" u="sng" dirty="0"/>
              <a:t> </a:t>
            </a:r>
            <a:r>
              <a:rPr lang="en-US" b="0" u="none" dirty="0"/>
              <a:t>genome</a:t>
            </a:r>
            <a:r>
              <a:rPr lang="en-US" u="none" dirty="0"/>
              <a:t>? Namely, through whole genome sequencing”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these genes associated with things such as transcriptional regulation, nuclear transport, and ion transport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r>
              <a:rPr lang="en-US" dirty="0"/>
              <a:t>90% of disease associated GWAS loci discovered by assaying common variants map to noncoding regions </a:t>
            </a:r>
          </a:p>
          <a:p>
            <a:pPr marL="158750" indent="0">
              <a:buNone/>
            </a:pPr>
            <a:r>
              <a:rPr lang="en-US" dirty="0"/>
              <a:t>In humans, &gt;4% of noncoding genome has been under purifying selection</a:t>
            </a:r>
          </a:p>
          <a:p>
            <a:pPr marL="158750" indent="0">
              <a:buNone/>
            </a:pPr>
            <a:r>
              <a:rPr lang="en-US" dirty="0"/>
              <a:t>Epigenomic studies have identified many functional noncoding elements involved in regulating gene expression underlying neurogenesis, cell differentiation, and neurodevelopment.</a:t>
            </a:r>
          </a:p>
          <a:p>
            <a:pPr marL="0" lvl="0" indent="0" algn="l" rtl="0">
              <a:spcBef>
                <a:spcPts val="0"/>
              </a:spcBef>
              <a:spcAft>
                <a:spcPts val="0"/>
              </a:spcAft>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613530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D896DDC0-2971-2701-57EA-6C7DF3581D9E}"/>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74F539E3-B36E-C0E9-E076-75FFFD16F6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2D62F38A-BCC1-E925-221D-B62F79AD6B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start by highlighting the </a:t>
            </a:r>
            <a:r>
              <a:rPr lang="en-US" b="1" i="1" u="sng" dirty="0"/>
              <a:t>important</a:t>
            </a:r>
            <a:r>
              <a:rPr lang="en-US" dirty="0"/>
              <a:t> role that rare genetic variation plays in gene discovery for neuropsychiatric diseases such as schizophrenia. It’s been previously shown in the SCHEMA exome analysis that genes reaching exome-wide significance are often some of the </a:t>
            </a:r>
            <a:r>
              <a:rPr lang="en-US" b="1" u="sng" dirty="0"/>
              <a:t>rarest</a:t>
            </a:r>
            <a:r>
              <a:rPr lang="en-US" dirty="0"/>
              <a:t> and confer the </a:t>
            </a:r>
            <a:r>
              <a:rPr lang="en-US" b="1" u="sng" dirty="0"/>
              <a:t>greatest</a:t>
            </a:r>
            <a:r>
              <a:rPr lang="en-US" dirty="0"/>
              <a:t> risk for schizophrenia.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example, when we look at genes that reach exome-wide significance, such as SETD1A, XPO7, and GRIN2A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compare the MAFs and odds ratios of protein truncating variants (or PTVs) affecting these genes, we can see that it’s the </a:t>
            </a:r>
            <a:r>
              <a:rPr lang="en-US" b="1" u="sng" dirty="0"/>
              <a:t>exact</a:t>
            </a:r>
            <a:r>
              <a:rPr lang="en-US" b="1" dirty="0"/>
              <a:t> </a:t>
            </a:r>
            <a:r>
              <a:rPr lang="en-US" dirty="0"/>
              <a:t>same ultra rare variants that have among the </a:t>
            </a:r>
            <a:r>
              <a:rPr lang="en-US" u="sng" dirty="0"/>
              <a:t>largest</a:t>
            </a:r>
            <a:r>
              <a:rPr lang="en-US" dirty="0"/>
              <a:t> effect sizes in schizophrenia cases.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I’d like to also really emphasize that these results were produced from an </a:t>
            </a:r>
            <a:r>
              <a:rPr lang="en-US" b="1" u="sng" dirty="0"/>
              <a:t>exome-based</a:t>
            </a:r>
            <a:r>
              <a:rPr lang="en-US" dirty="0"/>
              <a:t> analysis and that historically, there’s been a similar focus on whole exome sequencing.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all of this raises the question of “well, how much more could be out there, if we were to just </a:t>
            </a:r>
            <a:r>
              <a:rPr lang="en-US" b="1" u="sng" dirty="0"/>
              <a:t>broaden</a:t>
            </a:r>
            <a:r>
              <a:rPr lang="en-US" dirty="0"/>
              <a:t> the scope of our analysis to include the </a:t>
            </a:r>
            <a:r>
              <a:rPr lang="en-US" b="1" u="sng" dirty="0"/>
              <a:t>whole</a:t>
            </a:r>
            <a:r>
              <a:rPr lang="en-US" u="sng" dirty="0"/>
              <a:t> </a:t>
            </a:r>
            <a:r>
              <a:rPr lang="en-US" b="0" u="none" dirty="0"/>
              <a:t>genome</a:t>
            </a:r>
            <a:r>
              <a:rPr lang="en-US" u="none" dirty="0"/>
              <a:t>? Namely, through whole genome sequencing”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these genes associated with things such as transcriptional regulation, nuclear transport, and ion transport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r>
              <a:rPr lang="en-US" dirty="0"/>
              <a:t>90% of disease associated GWAS loci discovered by assaying common variants map to noncoding regions </a:t>
            </a:r>
          </a:p>
          <a:p>
            <a:pPr marL="158750" indent="0">
              <a:buNone/>
            </a:pPr>
            <a:r>
              <a:rPr lang="en-US" dirty="0"/>
              <a:t>In humans, &gt;4% of noncoding genome has been under purifying selection</a:t>
            </a:r>
          </a:p>
          <a:p>
            <a:pPr marL="158750" indent="0">
              <a:buNone/>
            </a:pPr>
            <a:r>
              <a:rPr lang="en-US" dirty="0"/>
              <a:t>Epigenomic studies have identified many functional noncoding elements involved in regulating gene expression underlying neurogenesis, cell differentiation, and neurodevelopment.</a:t>
            </a:r>
          </a:p>
          <a:p>
            <a:pPr marL="0" lvl="0" indent="0" algn="l" rtl="0">
              <a:spcBef>
                <a:spcPts val="0"/>
              </a:spcBef>
              <a:spcAft>
                <a:spcPts val="0"/>
              </a:spcAft>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3738414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where the WGSPD consortium sits </a:t>
            </a:r>
            <a:r>
              <a:rPr lang="en-US" b="1" u="sng" dirty="0"/>
              <a:t>perfectly</a:t>
            </a:r>
            <a:r>
              <a:rPr lang="en-US" dirty="0"/>
              <a:t> to start chipping away at this question – importantly, WGS offers </a:t>
            </a:r>
            <a:r>
              <a:rPr lang="en-US" b="1" u="sng" dirty="0"/>
              <a:t>better</a:t>
            </a:r>
            <a:r>
              <a:rPr lang="en-US" dirty="0"/>
              <a:t> detection for single nucleotide variants, as well as for structural variation, across a </a:t>
            </a:r>
            <a:r>
              <a:rPr lang="en-US" b="1" u="sng" dirty="0"/>
              <a:t>much</a:t>
            </a:r>
            <a:r>
              <a:rPr lang="en-US" dirty="0"/>
              <a:t> larger scope of the human genome compared to WES. </a:t>
            </a:r>
          </a:p>
          <a:p>
            <a:pPr lvl="1"/>
            <a:r>
              <a:rPr lang="en-US" dirty="0"/>
              <a:t>For today, we’ll be focusing on the </a:t>
            </a:r>
            <a:r>
              <a:rPr lang="en-US" b="1" u="sng" dirty="0"/>
              <a:t>bipolar</a:t>
            </a:r>
            <a:r>
              <a:rPr lang="en-US" dirty="0"/>
              <a:t> and </a:t>
            </a:r>
            <a:r>
              <a:rPr lang="en-US" b="1" u="sng" dirty="0"/>
              <a:t>schizophrenia</a:t>
            </a:r>
            <a:r>
              <a:rPr lang="en-US" dirty="0"/>
              <a:t> subsets of the cohort</a:t>
            </a:r>
          </a:p>
          <a:p>
            <a:pPr lvl="0"/>
            <a:r>
              <a:rPr lang="en-US" dirty="0"/>
              <a:t>In total, this analysis includes ~9500 cases and ~23.5k controls.</a:t>
            </a:r>
          </a:p>
          <a:p>
            <a:pPr lvl="1"/>
            <a:r>
              <a:rPr lang="en-US" dirty="0"/>
              <a:t>I’ll note that for </a:t>
            </a:r>
            <a:r>
              <a:rPr lang="en-US" b="1" u="sng" dirty="0"/>
              <a:t>all</a:t>
            </a:r>
            <a:r>
              <a:rPr lang="en-US" dirty="0"/>
              <a:t> of the following analyses, the BP and SCZ samples were aggregated and analyzed together due to the </a:t>
            </a:r>
            <a:r>
              <a:rPr lang="en-US" b="1" u="sng" dirty="0"/>
              <a:t>known</a:t>
            </a:r>
            <a:r>
              <a:rPr lang="en-US" dirty="0"/>
              <a:t> genetic overlap between the two conditions. </a:t>
            </a:r>
          </a:p>
          <a:p>
            <a:r>
              <a:rPr lang="en-US" dirty="0"/>
              <a:t>It’s also worth noting that the incredible diversity of this data (particularly the African American individuals) gives us the opportunity to analyze genetic ancestry groups that have been historically underrepresented in the </a:t>
            </a:r>
            <a:r>
              <a:rPr lang="en-US" dirty="0" err="1"/>
              <a:t>psychgen</a:t>
            </a:r>
            <a:r>
              <a:rPr lang="en-US" dirty="0"/>
              <a:t> space.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Post sample qc (filtering out poorly genotyped samples, related samples, samples with mismatching reported and imputed sex records, and samples with mismatching reported and inferred ancestry records)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some background, the WGSPD consortium is a partnership between the National Institute of Mental Health, the Stanley Center for Psychiatric Research, as well as 11 academic institutions. </a:t>
            </a:r>
          </a:p>
          <a:p>
            <a:pPr marL="0" lvl="0" indent="0" algn="l" rtl="0">
              <a:spcBef>
                <a:spcPts val="0"/>
              </a:spcBef>
              <a:spcAft>
                <a:spcPts val="0"/>
              </a:spcAft>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where the WGSPD consortium sits </a:t>
            </a:r>
            <a:r>
              <a:rPr lang="en-US" b="1" u="sng" dirty="0"/>
              <a:t>perfectly</a:t>
            </a:r>
            <a:r>
              <a:rPr lang="en-US" dirty="0"/>
              <a:t> to start chipping away at this question – importantly, WGS offers </a:t>
            </a:r>
            <a:r>
              <a:rPr lang="en-US" b="1" u="sng" dirty="0"/>
              <a:t>better</a:t>
            </a:r>
            <a:r>
              <a:rPr lang="en-US" dirty="0"/>
              <a:t> detection for single nucleotide variants, as well as for structural variation, across a </a:t>
            </a:r>
            <a:r>
              <a:rPr lang="en-US" b="1" u="sng" dirty="0"/>
              <a:t>much</a:t>
            </a:r>
            <a:r>
              <a:rPr lang="en-US" dirty="0"/>
              <a:t> larger scope of the human genome compared to WES. </a:t>
            </a:r>
          </a:p>
          <a:p>
            <a:pPr lvl="1"/>
            <a:r>
              <a:rPr lang="en-US" dirty="0"/>
              <a:t>For today, we’ll be focusing on the </a:t>
            </a:r>
            <a:r>
              <a:rPr lang="en-US" b="1" u="sng" dirty="0"/>
              <a:t>bipolar</a:t>
            </a:r>
            <a:r>
              <a:rPr lang="en-US" dirty="0"/>
              <a:t> and </a:t>
            </a:r>
            <a:r>
              <a:rPr lang="en-US" b="1" u="sng" dirty="0"/>
              <a:t>schizophrenia</a:t>
            </a:r>
            <a:r>
              <a:rPr lang="en-US" dirty="0"/>
              <a:t> subsets of the cohort</a:t>
            </a:r>
          </a:p>
          <a:p>
            <a:pPr lvl="0"/>
            <a:r>
              <a:rPr lang="en-US" dirty="0"/>
              <a:t>In total, this analysis includes ~9500 cases and ~23.5k controls.</a:t>
            </a:r>
          </a:p>
          <a:p>
            <a:pPr lvl="1"/>
            <a:r>
              <a:rPr lang="en-US" dirty="0"/>
              <a:t>I’ll note that for </a:t>
            </a:r>
            <a:r>
              <a:rPr lang="en-US" b="1" u="sng" dirty="0"/>
              <a:t>all</a:t>
            </a:r>
            <a:r>
              <a:rPr lang="en-US" dirty="0"/>
              <a:t> of the following analyses, the BP and SCZ samples were aggregated and analyzed together due to the </a:t>
            </a:r>
            <a:r>
              <a:rPr lang="en-US" b="1" u="sng" dirty="0"/>
              <a:t>known</a:t>
            </a:r>
            <a:r>
              <a:rPr lang="en-US" dirty="0"/>
              <a:t> genetic overlap between the two conditions. </a:t>
            </a:r>
          </a:p>
          <a:p>
            <a:r>
              <a:rPr lang="en-US" dirty="0"/>
              <a:t>It’s also worth noting that the incredible diversity of this data (particularly the African American individuals) gives us the opportunity to analyze genetic ancestry groups that have been historically underrepresented in the </a:t>
            </a:r>
            <a:r>
              <a:rPr lang="en-US" dirty="0" err="1"/>
              <a:t>psychgen</a:t>
            </a:r>
            <a:r>
              <a:rPr lang="en-US" dirty="0"/>
              <a:t> space.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Post sample qc (filtering out poorly genotyped samples, related samples, samples with mismatching reported and imputed sex records, and samples with mismatching reported and inferred ancestry records)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some background, the WGSPD consortium is a partnership between the National Institute of Mental Health, the Stanley Center for Psychiatric Research, as well as 11 academic institutions.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8320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2b5c2d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is where the WGSPD consortium sits </a:t>
            </a:r>
            <a:r>
              <a:rPr lang="en-US" b="1" u="sng" dirty="0"/>
              <a:t>perfectly</a:t>
            </a:r>
            <a:r>
              <a:rPr lang="en-US" dirty="0"/>
              <a:t> to start chipping away at this question – importantly, WGS offers </a:t>
            </a:r>
            <a:r>
              <a:rPr lang="en-US" b="1" u="sng" dirty="0"/>
              <a:t>better</a:t>
            </a:r>
            <a:r>
              <a:rPr lang="en-US" dirty="0"/>
              <a:t> detection for single nucleotide variants, as well as for structural variation, across a </a:t>
            </a:r>
            <a:r>
              <a:rPr lang="en-US" b="1" u="sng" dirty="0"/>
              <a:t>much</a:t>
            </a:r>
            <a:r>
              <a:rPr lang="en-US" dirty="0"/>
              <a:t> larger scope of the human genome compared to WES. </a:t>
            </a:r>
          </a:p>
          <a:p>
            <a:pPr lvl="1"/>
            <a:r>
              <a:rPr lang="en-US" dirty="0"/>
              <a:t>For today, we’ll be focusing on the </a:t>
            </a:r>
            <a:r>
              <a:rPr lang="en-US" b="1" u="sng" dirty="0"/>
              <a:t>bipolar</a:t>
            </a:r>
            <a:r>
              <a:rPr lang="en-US" dirty="0"/>
              <a:t> and </a:t>
            </a:r>
            <a:r>
              <a:rPr lang="en-US" b="1" u="sng" dirty="0"/>
              <a:t>schizophrenia</a:t>
            </a:r>
            <a:r>
              <a:rPr lang="en-US" dirty="0"/>
              <a:t> subsets of the cohort</a:t>
            </a:r>
          </a:p>
          <a:p>
            <a:pPr lvl="0"/>
            <a:r>
              <a:rPr lang="en-US" dirty="0"/>
              <a:t>In total, this analysis includes ~9500 cases and ~23.5k controls.</a:t>
            </a:r>
          </a:p>
          <a:p>
            <a:pPr lvl="1"/>
            <a:r>
              <a:rPr lang="en-US" dirty="0"/>
              <a:t>I’ll note that for </a:t>
            </a:r>
            <a:r>
              <a:rPr lang="en-US" b="1" u="sng" dirty="0"/>
              <a:t>all</a:t>
            </a:r>
            <a:r>
              <a:rPr lang="en-US" dirty="0"/>
              <a:t> of the following analyses, the BP and SCZ samples were aggregated and analyzed together due to the </a:t>
            </a:r>
            <a:r>
              <a:rPr lang="en-US" b="1" u="sng" dirty="0"/>
              <a:t>known</a:t>
            </a:r>
            <a:r>
              <a:rPr lang="en-US" dirty="0"/>
              <a:t> genetic overlap between the two conditions. </a:t>
            </a:r>
          </a:p>
          <a:p>
            <a:r>
              <a:rPr lang="en-US" dirty="0"/>
              <a:t>It’s also worth noting that the incredible diversity of this data (particularly the African American individuals) gives us the opportunity to analyze genetic ancestry groups that have been historically underrepresented in the </a:t>
            </a:r>
            <a:r>
              <a:rPr lang="en-US" dirty="0" err="1"/>
              <a:t>psychgen</a:t>
            </a:r>
            <a:r>
              <a:rPr lang="en-US" dirty="0"/>
              <a:t> space.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Post sample qc (filtering out poorly genotyped samples, related samples, samples with mismatching reported and imputed sex records, and samples with mismatching reported and inferred ancestry records)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some background, the WGSPD consortium is a partnership between the National Institute of Mental Health, the Stanley Center for Psychiatric Research, as well as 11 academic institutions.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801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In order to make our results a little bit more digestible later, here are the gene sets that we used to </a:t>
            </a:r>
            <a:r>
              <a:rPr lang="en-US" u="sng" dirty="0"/>
              <a:t>focus</a:t>
            </a:r>
            <a:r>
              <a:rPr lang="en-US" dirty="0"/>
              <a:t> and </a:t>
            </a:r>
            <a:r>
              <a:rPr lang="en-US" u="sng" dirty="0"/>
              <a:t>hone</a:t>
            </a:r>
            <a:r>
              <a:rPr lang="en-US" dirty="0"/>
              <a:t> our analysis, all validated in separate studies. </a:t>
            </a:r>
          </a:p>
          <a:p>
            <a:pPr marL="914400" lvl="1" indent="-298450"/>
            <a:r>
              <a:rPr lang="en-US" dirty="0"/>
              <a:t>The constrained gene set is a set of genes that were previously identified to be under </a:t>
            </a:r>
            <a:r>
              <a:rPr lang="en-US" u="sng" dirty="0"/>
              <a:t>strong purifying natural selection </a:t>
            </a:r>
            <a:r>
              <a:rPr lang="en-US" dirty="0"/>
              <a:t>(aka constraint). </a:t>
            </a:r>
          </a:p>
          <a:p>
            <a:pPr marL="914400" lvl="1" indent="-298450"/>
            <a:r>
              <a:rPr lang="en-US" dirty="0"/>
              <a:t>And the schizophrenia, autism spectrum, and neurodevelopmental disorder gene sets were all generated from various meta analyses of large exome consortiums.</a:t>
            </a:r>
          </a:p>
          <a:p>
            <a:pPr marL="914400" lvl="1" indent="-298450"/>
            <a:r>
              <a:rPr lang="en-US" dirty="0"/>
              <a:t>For each of these gene sets, we look at ultra rare variation enrichment in cases compared to controls.</a:t>
            </a:r>
          </a:p>
          <a:p>
            <a:pPr marL="914400" lvl="1" indent="-298450"/>
            <a:endParaRPr lang="en-US" dirty="0"/>
          </a:p>
          <a:p>
            <a:pPr marL="457200" lvl="0" indent="-298450"/>
            <a:endParaRPr lang="en-US" dirty="0"/>
          </a:p>
          <a:p>
            <a:pPr marL="457200" lvl="0" indent="-298450"/>
            <a:r>
              <a:rPr lang="en-US" dirty="0" err="1"/>
              <a:t>pLI</a:t>
            </a:r>
            <a:r>
              <a:rPr lang="en-US" dirty="0"/>
              <a:t> (</a:t>
            </a:r>
            <a:r>
              <a:rPr lang="en-US" dirty="0" err="1"/>
              <a:t>gnomad</a:t>
            </a:r>
            <a:r>
              <a:rPr lang="en-US" dirty="0"/>
              <a:t> probability of being loss of function intolerant) metric &gt; .9 [identified from the analysis of ~60k exomes (</a:t>
            </a:r>
            <a:r>
              <a:rPr lang="en-US" dirty="0" err="1"/>
              <a:t>gnomAD</a:t>
            </a: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Bonferroni FDR significant genes [from ~24k schizophrenia cases and ~97k controls (SCHEMA)]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Bonferroni FDR significant genes [63k exomes spanning 33 autism cohort]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lvl="0" indent="-298450"/>
            <a:endParaRPr lang="en-US" dirty="0"/>
          </a:p>
          <a:p>
            <a:pPr marL="457200" lvl="0" indent="-298450"/>
            <a:endParaRPr lang="en-US" dirty="0"/>
          </a:p>
          <a:p>
            <a:pPr marL="457200" lvl="0" indent="-298450"/>
            <a:r>
              <a:rPr lang="en-US" dirty="0"/>
              <a:t>For each of these, we conduct a fishers exact test comparing ultra-rare counts between case and controls to arrive at an odds ratio estimate. We defined ultra rare as a MAC &lt; 5, which corresponds to a MAF of &lt; ~1/10%</a:t>
            </a:r>
          </a:p>
          <a:p>
            <a:pPr marL="457200" indent="-298450"/>
            <a:r>
              <a:rPr lang="en-US" dirty="0"/>
              <a:t>both a way to validate and to help narrow our focus to regions and genes of interest WRT our cohort. </a:t>
            </a:r>
          </a:p>
          <a:p>
            <a:pPr marL="914400" lvl="1" indent="-298450"/>
            <a:endParaRPr lang="en-US" dirty="0"/>
          </a:p>
        </p:txBody>
      </p:sp>
    </p:spTree>
    <p:extLst>
      <p:ext uri="{BB962C8B-B14F-4D97-AF65-F5344CB8AC3E}">
        <p14:creationId xmlns:p14="http://schemas.microsoft.com/office/powerpoint/2010/main" val="412725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E32DA642-3D95-F01F-FC68-7DCB3713202C}"/>
            </a:ext>
          </a:extLst>
        </p:cNvPr>
        <p:cNvGrpSpPr/>
        <p:nvPr/>
      </p:nvGrpSpPr>
      <p:grpSpPr>
        <a:xfrm>
          <a:off x="0" y="0"/>
          <a:ext cx="0" cy="0"/>
          <a:chOff x="0" y="0"/>
          <a:chExt cx="0" cy="0"/>
        </a:xfrm>
      </p:grpSpPr>
      <p:sp>
        <p:nvSpPr>
          <p:cNvPr id="113" name="Google Shape;113;gdde2b5c2d7_0_8:notes">
            <a:extLst>
              <a:ext uri="{FF2B5EF4-FFF2-40B4-BE49-F238E27FC236}">
                <a16:creationId xmlns:a16="http://schemas.microsoft.com/office/drawing/2014/main" id="{FE20C97A-5DDB-A11F-E52E-4CCBB75CA0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2b5c2d7_0_8:notes">
            <a:extLst>
              <a:ext uri="{FF2B5EF4-FFF2-40B4-BE49-F238E27FC236}">
                <a16:creationId xmlns:a16="http://schemas.microsoft.com/office/drawing/2014/main" id="{87918DB2-95A3-B5F2-4D27-89D907AFD3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first thing that we looked at were ultra rare, coding single nucleotide variants (SNVs).</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what we saw was an </a:t>
            </a:r>
            <a:r>
              <a:rPr lang="en-US" b="1" dirty="0"/>
              <a:t>expected</a:t>
            </a:r>
            <a:r>
              <a:rPr lang="en-US" dirty="0"/>
              <a:t> enrichment across the board of protein truncating variants (or PTVs) within each of our gene sets of interest.</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this serves as a </a:t>
            </a:r>
            <a:r>
              <a:rPr lang="en-US" u="sng" dirty="0"/>
              <a:t>really</a:t>
            </a:r>
            <a:r>
              <a:rPr lang="en-US" dirty="0"/>
              <a:t> </a:t>
            </a:r>
            <a:r>
              <a:rPr lang="en-US" u="sng" dirty="0"/>
              <a:t>great</a:t>
            </a:r>
            <a:r>
              <a:rPr lang="en-US" dirty="0"/>
              <a:t> and encouraging positive control, since we’re reaffirming that we </a:t>
            </a:r>
            <a:r>
              <a:rPr lang="en-US" u="sng" dirty="0"/>
              <a:t>can</a:t>
            </a:r>
            <a:r>
              <a:rPr lang="en-US" dirty="0"/>
              <a:t> detect the same sort of effects through </a:t>
            </a:r>
            <a:r>
              <a:rPr lang="en-US" u="sng" dirty="0"/>
              <a:t>genome</a:t>
            </a:r>
            <a:r>
              <a:rPr lang="en-US" u="none" dirty="0"/>
              <a:t> analysis as we’ve seen before in </a:t>
            </a:r>
            <a:r>
              <a:rPr lang="en-US" u="sng" dirty="0"/>
              <a:t>exome</a:t>
            </a:r>
            <a:r>
              <a:rPr lang="en-US" u="none" dirty="0"/>
              <a:t> analysis.</a:t>
            </a: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Stepping through each of the results,</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 the right, we’re plotting odds ratio estimates and corresponding 95% confidence intervals</a:t>
            </a:r>
          </a:p>
          <a:p>
            <a:pPr marL="1085850" marR="0" lvl="2" indent="-171450" algn="l" defTabSz="914400" rtl="0" eaLnBrk="1" fontAlgn="auto" latinLnBrk="0" hangingPunct="1">
              <a:lnSpc>
                <a:spcPct val="100000"/>
              </a:lnSpc>
              <a:spcBef>
                <a:spcPts val="0"/>
              </a:spcBef>
              <a:spcAft>
                <a:spcPts val="0"/>
              </a:spcAft>
              <a:buClr>
                <a:srgbClr val="000000"/>
              </a:buClr>
              <a:buSzPts val="1100"/>
              <a:tabLst/>
              <a:defRPr/>
            </a:pPr>
            <a:r>
              <a:rPr lang="en-US" dirty="0"/>
              <a:t>Going one-by-one, we see an enrichment of PTVs disrupting genes that are under constraint (in purple), with an OR estimate of 1.2. </a:t>
            </a:r>
          </a:p>
          <a:p>
            <a:pPr marL="1085850" marR="0" lvl="2" indent="-171450" algn="l" defTabSz="914400" rtl="0" eaLnBrk="1" fontAlgn="auto" latinLnBrk="0" hangingPunct="1">
              <a:lnSpc>
                <a:spcPct val="100000"/>
              </a:lnSpc>
              <a:spcBef>
                <a:spcPts val="0"/>
              </a:spcBef>
              <a:spcAft>
                <a:spcPts val="0"/>
              </a:spcAft>
              <a:buClr>
                <a:srgbClr val="000000"/>
              </a:buClr>
              <a:buSzPts val="1100"/>
              <a:tabLst/>
              <a:defRPr/>
            </a:pPr>
            <a:r>
              <a:rPr lang="en-US" dirty="0"/>
              <a:t>Similarly, we see an even </a:t>
            </a:r>
            <a:r>
              <a:rPr lang="en-US" u="sng" dirty="0"/>
              <a:t>greater</a:t>
            </a:r>
            <a:r>
              <a:rPr lang="en-US" dirty="0"/>
              <a:t> effect in genes associated with schizophrenia (in blue) with an OR estimate of about 1.5. And this larger effect is most likely due to the specificity of schizophrenia genes in our (largely) schizophrenia affected cohort.</a:t>
            </a:r>
          </a:p>
          <a:p>
            <a:pPr marL="1085850" marR="0" lvl="2" indent="-171450" algn="l" defTabSz="914400" rtl="0" eaLnBrk="1" fontAlgn="auto" latinLnBrk="0" hangingPunct="1">
              <a:lnSpc>
                <a:spcPct val="100000"/>
              </a:lnSpc>
              <a:spcBef>
                <a:spcPts val="0"/>
              </a:spcBef>
              <a:spcAft>
                <a:spcPts val="0"/>
              </a:spcAft>
              <a:buClr>
                <a:srgbClr val="000000"/>
              </a:buClr>
              <a:buSzPts val="1100"/>
              <a:tabLst/>
              <a:defRPr/>
            </a:pPr>
            <a:r>
              <a:rPr lang="en-US" dirty="0"/>
              <a:t>The remaining autism (in green) and neurodevelopmental (in red) gene sets also show a slightly larger effect compared to constrained genes (of about 1.3 for both) likely due to the genetic overlap between these conditions and our cohort phenotypes.</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Lastly, we’ve also included an additional baseline metric that looks at </a:t>
            </a:r>
            <a:r>
              <a:rPr lang="en-US" u="sng" dirty="0"/>
              <a:t>all</a:t>
            </a:r>
            <a:r>
              <a:rPr lang="en-US" dirty="0"/>
              <a:t> genes that were detected (in grey), and this is expected to be something close to 1, which is exactly what we see.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PTVs predicted using ensemble’s variant effect predictor VEP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seem fairly well calibrated at this point, and the variation that we see should get better as we increase sample size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After all, synonymous variation isn’t expected to have much effect (if any) on gene expression, so it wouldn’t make sense to see any significant enrichment like we do for PTVs.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212332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v4">
  <p:cSld name="TITLE_1_1">
    <p:spTree>
      <p:nvGrpSpPr>
        <p:cNvPr id="1" name="Shape 27"/>
        <p:cNvGrpSpPr/>
        <p:nvPr/>
      </p:nvGrpSpPr>
      <p:grpSpPr>
        <a:xfrm>
          <a:off x="0" y="0"/>
          <a:ext cx="0" cy="0"/>
          <a:chOff x="0" y="0"/>
          <a:chExt cx="0" cy="0"/>
        </a:xfrm>
      </p:grpSpPr>
      <p:sp>
        <p:nvSpPr>
          <p:cNvPr id="28" name="Google Shape;28;p5"/>
          <p:cNvSpPr/>
          <p:nvPr/>
        </p:nvSpPr>
        <p:spPr>
          <a:xfrm>
            <a:off x="100" y="0"/>
            <a:ext cx="9144000" cy="297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ctrTitle"/>
          </p:nvPr>
        </p:nvSpPr>
        <p:spPr>
          <a:xfrm>
            <a:off x="311700" y="2017988"/>
            <a:ext cx="8520600" cy="884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3800"/>
              <a:buFont typeface="Open Sans"/>
              <a:buNone/>
              <a:defRPr sz="3800" b="1">
                <a:solidFill>
                  <a:schemeClr val="lt1"/>
                </a:solidFill>
                <a:latin typeface="Open Sans"/>
                <a:ea typeface="Open Sans"/>
                <a:cs typeface="Open Sans"/>
                <a:sym typeface="Open Sans"/>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30" name="Google Shape;30;p5"/>
          <p:cNvSpPr txBox="1">
            <a:spLocks noGrp="1"/>
          </p:cNvSpPr>
          <p:nvPr>
            <p:ph type="subTitle" idx="1"/>
          </p:nvPr>
        </p:nvSpPr>
        <p:spPr>
          <a:xfrm>
            <a:off x="311800" y="3108284"/>
            <a:ext cx="8520600" cy="554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006DB6"/>
              </a:buClr>
              <a:buSzPts val="2200"/>
              <a:buFont typeface="Open Sans Light"/>
              <a:buNone/>
              <a:defRPr sz="2200">
                <a:solidFill>
                  <a:srgbClr val="006DB6"/>
                </a:solidFill>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31" name="Google Shape;31;p5"/>
          <p:cNvPicPr preferRelativeResize="0"/>
          <p:nvPr/>
        </p:nvPicPr>
        <p:blipFill>
          <a:blip r:embed="rId2">
            <a:alphaModFix/>
          </a:blip>
          <a:stretch>
            <a:fillRect/>
          </a:stretch>
        </p:blipFill>
        <p:spPr>
          <a:xfrm>
            <a:off x="7180200" y="4482575"/>
            <a:ext cx="1838000" cy="539425"/>
          </a:xfrm>
          <a:prstGeom prst="rect">
            <a:avLst/>
          </a:prstGeom>
          <a:noFill/>
          <a:ln>
            <a:noFill/>
          </a:ln>
        </p:spPr>
      </p:pic>
      <p:pic>
        <p:nvPicPr>
          <p:cNvPr id="32" name="Google Shape;32;p5"/>
          <p:cNvPicPr preferRelativeResize="0"/>
          <p:nvPr/>
        </p:nvPicPr>
        <p:blipFill rotWithShape="1">
          <a:blip r:embed="rId3">
            <a:alphaModFix/>
          </a:blip>
          <a:srcRect l="8404" t="30746" r="9277" b="32936"/>
          <a:stretch/>
        </p:blipFill>
        <p:spPr>
          <a:xfrm>
            <a:off x="0" y="4232300"/>
            <a:ext cx="2004454" cy="8844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v2">
  <p:cSld name="CUSTOM_1_1">
    <p:spTree>
      <p:nvGrpSpPr>
        <p:cNvPr id="1" name="Shape 44"/>
        <p:cNvGrpSpPr/>
        <p:nvPr/>
      </p:nvGrpSpPr>
      <p:grpSpPr>
        <a:xfrm>
          <a:off x="0" y="0"/>
          <a:ext cx="0" cy="0"/>
          <a:chOff x="0" y="0"/>
          <a:chExt cx="0" cy="0"/>
        </a:xfrm>
      </p:grpSpPr>
      <p:sp>
        <p:nvSpPr>
          <p:cNvPr id="45" name="Google Shape;45;p9"/>
          <p:cNvSpPr/>
          <p:nvPr/>
        </p:nvSpPr>
        <p:spPr>
          <a:xfrm>
            <a:off x="0" y="0"/>
            <a:ext cx="9144000" cy="124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ctrTitle"/>
          </p:nvPr>
        </p:nvSpPr>
        <p:spPr>
          <a:xfrm>
            <a:off x="276150" y="245800"/>
            <a:ext cx="8591700" cy="8844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Font typeface="Open Sans SemiBold"/>
              <a:buNone/>
              <a:defRPr sz="3600">
                <a:solidFill>
                  <a:schemeClr val="lt1"/>
                </a:solidFill>
                <a:latin typeface="Open Sans SemiBold"/>
                <a:ea typeface="Open Sans SemiBold"/>
                <a:cs typeface="Open Sans SemiBold"/>
                <a:sym typeface="Open Sans SemiBold"/>
              </a:defRPr>
            </a:lvl1pPr>
            <a:lvl2pPr lvl="1"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2pPr>
            <a:lvl3pPr lvl="2"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3pPr>
            <a:lvl4pPr lvl="3"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4pPr>
            <a:lvl5pPr lvl="4"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5pPr>
            <a:lvl6pPr lvl="5"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6pPr>
            <a:lvl7pPr lvl="6"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7pPr>
            <a:lvl8pPr lvl="7"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8pPr>
            <a:lvl9pPr lvl="8"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9pPr>
          </a:lstStyle>
          <a:p>
            <a:endParaRPr/>
          </a:p>
        </p:txBody>
      </p:sp>
      <p:sp>
        <p:nvSpPr>
          <p:cNvPr id="47" name="Google Shape;47;p9"/>
          <p:cNvSpPr txBox="1">
            <a:spLocks noGrp="1"/>
          </p:cNvSpPr>
          <p:nvPr>
            <p:ph type="ctrTitle" idx="2"/>
          </p:nvPr>
        </p:nvSpPr>
        <p:spPr>
          <a:xfrm>
            <a:off x="276150" y="1457450"/>
            <a:ext cx="8591700" cy="465300"/>
          </a:xfrm>
          <a:prstGeom prst="rect">
            <a:avLst/>
          </a:prstGeom>
        </p:spPr>
        <p:txBody>
          <a:bodyPr spcFirstLastPara="1" wrap="square" lIns="91425" tIns="91425" rIns="91425" bIns="91425" anchor="b" anchorCtr="0">
            <a:spAutoFit/>
          </a:bodyPr>
          <a:lstStyle>
            <a:lvl1pPr lvl="0" rtl="0">
              <a:spcBef>
                <a:spcPts val="0"/>
              </a:spcBef>
              <a:spcAft>
                <a:spcPts val="0"/>
              </a:spcAft>
              <a:buClr>
                <a:schemeClr val="lt2"/>
              </a:buClr>
              <a:buSzPts val="2200"/>
              <a:buFont typeface="Open Sans"/>
              <a:buNone/>
              <a:defRPr sz="2200">
                <a:solidFill>
                  <a:schemeClr val="lt2"/>
                </a:solidFill>
                <a:latin typeface="Open Sans"/>
                <a:ea typeface="Open Sans"/>
                <a:cs typeface="Open Sans"/>
                <a:sym typeface="Open Sans"/>
              </a:defRPr>
            </a:lvl1pPr>
            <a:lvl2pPr lvl="1" rtl="0">
              <a:spcBef>
                <a:spcPts val="0"/>
              </a:spcBef>
              <a:spcAft>
                <a:spcPts val="0"/>
              </a:spcAft>
              <a:buSzPts val="1800"/>
              <a:buFont typeface="Open Sans Light"/>
              <a:buNone/>
              <a:defRPr sz="1800">
                <a:latin typeface="Open Sans Light"/>
                <a:ea typeface="Open Sans Light"/>
                <a:cs typeface="Open Sans Light"/>
                <a:sym typeface="Open Sans Light"/>
              </a:defRPr>
            </a:lvl2pPr>
            <a:lvl3pPr lvl="2" rtl="0">
              <a:spcBef>
                <a:spcPts val="0"/>
              </a:spcBef>
              <a:spcAft>
                <a:spcPts val="0"/>
              </a:spcAft>
              <a:buSzPts val="1800"/>
              <a:buFont typeface="Open Sans Light"/>
              <a:buNone/>
              <a:defRPr sz="1800">
                <a:latin typeface="Open Sans Light"/>
                <a:ea typeface="Open Sans Light"/>
                <a:cs typeface="Open Sans Light"/>
                <a:sym typeface="Open Sans Light"/>
              </a:defRPr>
            </a:lvl3pPr>
            <a:lvl4pPr lvl="3" rtl="0">
              <a:spcBef>
                <a:spcPts val="0"/>
              </a:spcBef>
              <a:spcAft>
                <a:spcPts val="0"/>
              </a:spcAft>
              <a:buSzPts val="1800"/>
              <a:buFont typeface="Open Sans Light"/>
              <a:buNone/>
              <a:defRPr sz="1800">
                <a:latin typeface="Open Sans Light"/>
                <a:ea typeface="Open Sans Light"/>
                <a:cs typeface="Open Sans Light"/>
                <a:sym typeface="Open Sans Light"/>
              </a:defRPr>
            </a:lvl4pPr>
            <a:lvl5pPr lvl="4" rtl="0">
              <a:spcBef>
                <a:spcPts val="0"/>
              </a:spcBef>
              <a:spcAft>
                <a:spcPts val="0"/>
              </a:spcAft>
              <a:buSzPts val="1800"/>
              <a:buFont typeface="Open Sans Light"/>
              <a:buNone/>
              <a:defRPr sz="1800">
                <a:latin typeface="Open Sans Light"/>
                <a:ea typeface="Open Sans Light"/>
                <a:cs typeface="Open Sans Light"/>
                <a:sym typeface="Open Sans Light"/>
              </a:defRPr>
            </a:lvl5pPr>
            <a:lvl6pPr lvl="5" rtl="0">
              <a:spcBef>
                <a:spcPts val="0"/>
              </a:spcBef>
              <a:spcAft>
                <a:spcPts val="0"/>
              </a:spcAft>
              <a:buSzPts val="1800"/>
              <a:buFont typeface="Open Sans Light"/>
              <a:buNone/>
              <a:defRPr sz="1800">
                <a:latin typeface="Open Sans Light"/>
                <a:ea typeface="Open Sans Light"/>
                <a:cs typeface="Open Sans Light"/>
                <a:sym typeface="Open Sans Light"/>
              </a:defRPr>
            </a:lvl6pPr>
            <a:lvl7pPr lvl="6" rtl="0">
              <a:spcBef>
                <a:spcPts val="0"/>
              </a:spcBef>
              <a:spcAft>
                <a:spcPts val="0"/>
              </a:spcAft>
              <a:buSzPts val="1800"/>
              <a:buFont typeface="Open Sans Light"/>
              <a:buNone/>
              <a:defRPr sz="1800">
                <a:latin typeface="Open Sans Light"/>
                <a:ea typeface="Open Sans Light"/>
                <a:cs typeface="Open Sans Light"/>
                <a:sym typeface="Open Sans Light"/>
              </a:defRPr>
            </a:lvl7pPr>
            <a:lvl8pPr lvl="7" rtl="0">
              <a:spcBef>
                <a:spcPts val="0"/>
              </a:spcBef>
              <a:spcAft>
                <a:spcPts val="0"/>
              </a:spcAft>
              <a:buSzPts val="1800"/>
              <a:buFont typeface="Open Sans Light"/>
              <a:buNone/>
              <a:defRPr sz="1800">
                <a:latin typeface="Open Sans Light"/>
                <a:ea typeface="Open Sans Light"/>
                <a:cs typeface="Open Sans Light"/>
                <a:sym typeface="Open Sans Light"/>
              </a:defRPr>
            </a:lvl8pPr>
            <a:lvl9pPr lvl="8" rtl="0">
              <a:spcBef>
                <a:spcPts val="0"/>
              </a:spcBef>
              <a:spcAft>
                <a:spcPts val="0"/>
              </a:spcAft>
              <a:buSzPts val="1800"/>
              <a:buFont typeface="Open Sans Light"/>
              <a:buNone/>
              <a:defRPr sz="18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lide with Title">
  <p:cSld name="Blank Slide with Title">
    <p:spTree>
      <p:nvGrpSpPr>
        <p:cNvPr id="1" name="Shape 42"/>
        <p:cNvGrpSpPr/>
        <p:nvPr/>
      </p:nvGrpSpPr>
      <p:grpSpPr>
        <a:xfrm>
          <a:off x="0" y="0"/>
          <a:ext cx="0" cy="0"/>
          <a:chOff x="0" y="0"/>
          <a:chExt cx="0" cy="0"/>
        </a:xfrm>
      </p:grpSpPr>
      <p:sp>
        <p:nvSpPr>
          <p:cNvPr id="43" name="Google Shape;43;p8"/>
          <p:cNvSpPr txBox="1">
            <a:spLocks noGrp="1"/>
          </p:cNvSpPr>
          <p:nvPr>
            <p:ph type="ctrTitle"/>
          </p:nvPr>
        </p:nvSpPr>
        <p:spPr>
          <a:xfrm>
            <a:off x="276150" y="245800"/>
            <a:ext cx="8591700" cy="8844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dk2"/>
              </a:buClr>
              <a:buSzPts val="3600"/>
              <a:buFont typeface="Open Sans SemiBold"/>
              <a:buNone/>
              <a:defRPr sz="3600">
                <a:solidFill>
                  <a:schemeClr val="dk2"/>
                </a:solidFill>
                <a:latin typeface="Open Sans SemiBold"/>
                <a:ea typeface="Open Sans SemiBold"/>
                <a:cs typeface="Open Sans SemiBold"/>
                <a:sym typeface="Open Sans SemiBold"/>
              </a:defRPr>
            </a:lvl1pPr>
            <a:lvl2pPr lvl="1"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2pPr>
            <a:lvl3pPr lvl="2"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3pPr>
            <a:lvl4pPr lvl="3"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4pPr>
            <a:lvl5pPr lvl="4"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5pPr>
            <a:lvl6pPr lvl="5"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6pPr>
            <a:lvl7pPr lvl="6"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7pPr>
            <a:lvl8pPr lvl="7"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8pPr>
            <a:lvl9pPr lvl="8" algn="ctr" rtl="0">
              <a:spcBef>
                <a:spcPts val="0"/>
              </a:spcBef>
              <a:spcAft>
                <a:spcPts val="0"/>
              </a:spcAft>
              <a:buSzPts val="3400"/>
              <a:buFont typeface="Open Sans SemiBold"/>
              <a:buNone/>
              <a:defRPr sz="3400">
                <a:latin typeface="Open Sans SemiBold"/>
                <a:ea typeface="Open Sans SemiBold"/>
                <a:cs typeface="Open Sans SemiBold"/>
                <a:sym typeface="Open Sans SemiBold"/>
              </a:defRPr>
            </a:lvl9pPr>
          </a:lstStyle>
          <a:p>
            <a:endParaRPr/>
          </a:p>
        </p:txBody>
      </p:sp>
    </p:spTree>
    <p:extLst>
      <p:ext uri="{BB962C8B-B14F-4D97-AF65-F5344CB8AC3E}">
        <p14:creationId xmlns:p14="http://schemas.microsoft.com/office/powerpoint/2010/main" val="5371586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b="1">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5"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a:off x="79513" y="1311965"/>
            <a:ext cx="9000877" cy="15904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Structural variation of 30,659 bipolar and schizophrenia patients identifies novel genetic insights</a:t>
            </a:r>
            <a:endParaRPr lang="en-US" sz="3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Google Shape;77;p14"/>
          <p:cNvSpPr txBox="1">
            <a:spLocks noGrp="1"/>
          </p:cNvSpPr>
          <p:nvPr>
            <p:ph type="subTitle" idx="1"/>
          </p:nvPr>
        </p:nvSpPr>
        <p:spPr>
          <a:xfrm>
            <a:off x="79513" y="3108282"/>
            <a:ext cx="9000877" cy="1805623"/>
          </a:xfrm>
          <a:prstGeom prst="rect">
            <a:avLst/>
          </a:prstGeom>
        </p:spPr>
        <p:txBody>
          <a:bodyPr spcFirstLastPara="1" wrap="square" lIns="91425" tIns="91425" rIns="91425" bIns="91425" anchor="t" anchorCtr="0">
            <a:normAutofit fontScale="40000" lnSpcReduction="20000"/>
          </a:bodyPr>
          <a:lstStyle/>
          <a:p>
            <a:pPr marL="0" lvl="0" indent="0" algn="ctr" rtl="0">
              <a:lnSpc>
                <a:spcPct val="170000"/>
              </a:lnSpc>
              <a:spcBef>
                <a:spcPts val="0"/>
              </a:spcBef>
              <a:spcAft>
                <a:spcPts val="0"/>
              </a:spcAft>
              <a:buNone/>
            </a:pPr>
            <a:r>
              <a:rPr lang="en" sz="5000" b="1" dirty="0"/>
              <a:t>Robert Ye</a:t>
            </a:r>
          </a:p>
          <a:p>
            <a:pPr marL="0" lvl="0" indent="0" algn="ctr" rtl="0">
              <a:lnSpc>
                <a:spcPct val="170000"/>
              </a:lnSpc>
              <a:spcBef>
                <a:spcPts val="0"/>
              </a:spcBef>
              <a:spcAft>
                <a:spcPts val="0"/>
              </a:spcAft>
              <a:buNone/>
            </a:pPr>
            <a:r>
              <a:rPr lang="en-US" sz="4500" i="1" dirty="0"/>
              <a:t>On behalf of the Whole Genome Sequencing for Psychiatric Disorders Consortium (WGSPD)</a:t>
            </a:r>
          </a:p>
          <a:p>
            <a:pPr marL="0" lvl="0" indent="0" algn="ctr" rtl="0">
              <a:lnSpc>
                <a:spcPct val="170000"/>
              </a:lnSpc>
              <a:spcBef>
                <a:spcPts val="0"/>
              </a:spcBef>
              <a:spcAft>
                <a:spcPts val="0"/>
              </a:spcAft>
              <a:buNone/>
            </a:pPr>
            <a:r>
              <a:rPr lang="en-US" sz="3500" dirty="0"/>
              <a:t>Neale and </a:t>
            </a:r>
            <a:r>
              <a:rPr lang="en-US" sz="3500" dirty="0" err="1"/>
              <a:t>Talkowski</a:t>
            </a:r>
            <a:r>
              <a:rPr lang="en-US" sz="3500" dirty="0"/>
              <a:t> Labs</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5" name="Picture 4" descr="A graph showing the number of gene sets&#10;&#10;Description automatically generated with medium confidence">
            <a:extLst>
              <a:ext uri="{FF2B5EF4-FFF2-40B4-BE49-F238E27FC236}">
                <a16:creationId xmlns:a16="http://schemas.microsoft.com/office/drawing/2014/main" id="{C76C2CDE-E69D-B1A3-D826-A6B1D93D5590}"/>
              </a:ext>
            </a:extLst>
          </p:cNvPr>
          <p:cNvPicPr>
            <a:picLocks noChangeAspect="1"/>
          </p:cNvPicPr>
          <p:nvPr/>
        </p:nvPicPr>
        <p:blipFill>
          <a:blip r:embed="rId3"/>
          <a:srcRect l="65180" t="39607" r="2186" b="40673"/>
          <a:stretch/>
        </p:blipFill>
        <p:spPr>
          <a:xfrm>
            <a:off x="4305313" y="4136333"/>
            <a:ext cx="2798859" cy="999413"/>
          </a:xfrm>
          <a:prstGeom prst="rect">
            <a:avLst/>
          </a:prstGeom>
        </p:spPr>
      </p:pic>
      <p:grpSp>
        <p:nvGrpSpPr>
          <p:cNvPr id="6" name="Group 5">
            <a:extLst>
              <a:ext uri="{FF2B5EF4-FFF2-40B4-BE49-F238E27FC236}">
                <a16:creationId xmlns:a16="http://schemas.microsoft.com/office/drawing/2014/main" id="{96266E2B-2B88-B1AB-DD4E-16608C0231A1}"/>
              </a:ext>
            </a:extLst>
          </p:cNvPr>
          <p:cNvGrpSpPr/>
          <p:nvPr/>
        </p:nvGrpSpPr>
        <p:grpSpPr>
          <a:xfrm>
            <a:off x="3085107" y="521452"/>
            <a:ext cx="5954393" cy="3711923"/>
            <a:chOff x="3085107" y="394230"/>
            <a:chExt cx="5954393" cy="3711923"/>
          </a:xfrm>
        </p:grpSpPr>
        <p:grpSp>
          <p:nvGrpSpPr>
            <p:cNvPr id="7" name="Group 6">
              <a:extLst>
                <a:ext uri="{FF2B5EF4-FFF2-40B4-BE49-F238E27FC236}">
                  <a16:creationId xmlns:a16="http://schemas.microsoft.com/office/drawing/2014/main" id="{39B52760-6D25-CAFA-D8AD-5B5986A6F5C9}"/>
                </a:ext>
              </a:extLst>
            </p:cNvPr>
            <p:cNvGrpSpPr/>
            <p:nvPr/>
          </p:nvGrpSpPr>
          <p:grpSpPr>
            <a:xfrm>
              <a:off x="3180485" y="394230"/>
              <a:ext cx="5859015" cy="2075665"/>
              <a:chOff x="956483" y="1452572"/>
              <a:chExt cx="5859015" cy="2075665"/>
            </a:xfrm>
          </p:grpSpPr>
          <p:grpSp>
            <p:nvGrpSpPr>
              <p:cNvPr id="27" name="Group 26">
                <a:extLst>
                  <a:ext uri="{FF2B5EF4-FFF2-40B4-BE49-F238E27FC236}">
                    <a16:creationId xmlns:a16="http://schemas.microsoft.com/office/drawing/2014/main" id="{70840E91-5176-FC49-CDE6-2AD5C7E11F58}"/>
                  </a:ext>
                </a:extLst>
              </p:cNvPr>
              <p:cNvGrpSpPr/>
              <p:nvPr/>
            </p:nvGrpSpPr>
            <p:grpSpPr>
              <a:xfrm>
                <a:off x="1985323" y="1452572"/>
                <a:ext cx="4830175" cy="2075665"/>
                <a:chOff x="1985323" y="1452572"/>
                <a:chExt cx="4830175" cy="2075665"/>
              </a:xfrm>
            </p:grpSpPr>
            <p:pic>
              <p:nvPicPr>
                <p:cNvPr id="36" name="Picture 35" descr="A graph showing the number of gene sets&#10;&#10;Description automatically generated with medium confidence">
                  <a:extLst>
                    <a:ext uri="{FF2B5EF4-FFF2-40B4-BE49-F238E27FC236}">
                      <a16:creationId xmlns:a16="http://schemas.microsoft.com/office/drawing/2014/main" id="{3BC58E97-4C6B-8247-F3BF-175E1D10B659}"/>
                    </a:ext>
                  </a:extLst>
                </p:cNvPr>
                <p:cNvPicPr>
                  <a:picLocks noChangeAspect="1"/>
                </p:cNvPicPr>
                <p:nvPr/>
              </p:nvPicPr>
              <p:blipFill>
                <a:blip r:embed="rId3"/>
                <a:srcRect t="7939" r="37855" b="59204"/>
                <a:stretch/>
              </p:blipFill>
              <p:spPr>
                <a:xfrm>
                  <a:off x="1985323" y="1452572"/>
                  <a:ext cx="4830175" cy="1509041"/>
                </a:xfrm>
                <a:prstGeom prst="rect">
                  <a:avLst/>
                </a:prstGeom>
              </p:spPr>
            </p:pic>
            <p:sp>
              <p:nvSpPr>
                <p:cNvPr id="38" name="TextBox 37">
                  <a:extLst>
                    <a:ext uri="{FF2B5EF4-FFF2-40B4-BE49-F238E27FC236}">
                      <a16:creationId xmlns:a16="http://schemas.microsoft.com/office/drawing/2014/main" id="{D890EB39-F7EC-D70A-56BF-95F04887CADE}"/>
                    </a:ext>
                  </a:extLst>
                </p:cNvPr>
                <p:cNvSpPr txBox="1"/>
                <p:nvPr/>
              </p:nvSpPr>
              <p:spPr>
                <a:xfrm>
                  <a:off x="3516995" y="3220460"/>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28" name="TextBox 27">
                <a:extLst>
                  <a:ext uri="{FF2B5EF4-FFF2-40B4-BE49-F238E27FC236}">
                    <a16:creationId xmlns:a16="http://schemas.microsoft.com/office/drawing/2014/main" id="{88291917-C805-DDCE-0A6B-36D3CEA55888}"/>
                  </a:ext>
                </a:extLst>
              </p:cNvPr>
              <p:cNvSpPr txBox="1"/>
              <p:nvPr/>
            </p:nvSpPr>
            <p:spPr>
              <a:xfrm>
                <a:off x="956483" y="1727153"/>
                <a:ext cx="1029449" cy="954107"/>
              </a:xfrm>
              <a:prstGeom prst="rect">
                <a:avLst/>
              </a:prstGeom>
              <a:noFill/>
            </p:spPr>
            <p:txBody>
              <a:bodyPr wrap="none" rtlCol="0">
                <a:spAutoFit/>
              </a:bodyPr>
              <a:lstStyle/>
              <a:p>
                <a:pPr algn="ctr"/>
                <a:r>
                  <a:rPr lang="en-US" dirty="0">
                    <a:solidFill>
                      <a:srgbClr val="4E4E4E"/>
                    </a:solidFill>
                  </a:rPr>
                  <a:t>Protein</a:t>
                </a:r>
              </a:p>
              <a:p>
                <a:pPr algn="ctr"/>
                <a:r>
                  <a:rPr lang="en-US" dirty="0">
                    <a:solidFill>
                      <a:srgbClr val="4E4E4E"/>
                    </a:solidFill>
                  </a:rPr>
                  <a:t>Truncating</a:t>
                </a:r>
              </a:p>
              <a:p>
                <a:pPr algn="ctr"/>
                <a:r>
                  <a:rPr lang="en-US" dirty="0">
                    <a:solidFill>
                      <a:srgbClr val="4E4E4E"/>
                    </a:solidFill>
                  </a:rPr>
                  <a:t>Variants</a:t>
                </a:r>
              </a:p>
              <a:p>
                <a:pPr algn="ctr"/>
                <a:r>
                  <a:rPr lang="en-US" dirty="0">
                    <a:solidFill>
                      <a:srgbClr val="4E4E4E"/>
                    </a:solidFill>
                  </a:rPr>
                  <a:t>(PTVs)</a:t>
                </a:r>
              </a:p>
            </p:txBody>
          </p:sp>
        </p:grpSp>
        <p:grpSp>
          <p:nvGrpSpPr>
            <p:cNvPr id="11" name="Group 10">
              <a:extLst>
                <a:ext uri="{FF2B5EF4-FFF2-40B4-BE49-F238E27FC236}">
                  <a16:creationId xmlns:a16="http://schemas.microsoft.com/office/drawing/2014/main" id="{1E617856-C0BE-DE0B-8F49-0CF656F2DB98}"/>
                </a:ext>
              </a:extLst>
            </p:cNvPr>
            <p:cNvGrpSpPr/>
            <p:nvPr/>
          </p:nvGrpSpPr>
          <p:grpSpPr>
            <a:xfrm>
              <a:off x="3085107" y="2030488"/>
              <a:ext cx="5954393" cy="2075665"/>
              <a:chOff x="861105" y="1452572"/>
              <a:chExt cx="5954393" cy="2075665"/>
            </a:xfrm>
          </p:grpSpPr>
          <p:grpSp>
            <p:nvGrpSpPr>
              <p:cNvPr id="12" name="Group 11">
                <a:extLst>
                  <a:ext uri="{FF2B5EF4-FFF2-40B4-BE49-F238E27FC236}">
                    <a16:creationId xmlns:a16="http://schemas.microsoft.com/office/drawing/2014/main" id="{CA422820-C107-285D-1A0F-01F5756E5113}"/>
                  </a:ext>
                </a:extLst>
              </p:cNvPr>
              <p:cNvGrpSpPr/>
              <p:nvPr/>
            </p:nvGrpSpPr>
            <p:grpSpPr>
              <a:xfrm>
                <a:off x="1985323" y="1452572"/>
                <a:ext cx="4830175" cy="2075665"/>
                <a:chOff x="1985323" y="1452572"/>
                <a:chExt cx="4830175" cy="2075665"/>
              </a:xfrm>
            </p:grpSpPr>
            <p:grpSp>
              <p:nvGrpSpPr>
                <p:cNvPr id="14" name="Group 13">
                  <a:extLst>
                    <a:ext uri="{FF2B5EF4-FFF2-40B4-BE49-F238E27FC236}">
                      <a16:creationId xmlns:a16="http://schemas.microsoft.com/office/drawing/2014/main" id="{BB394509-A52F-0A43-64E6-65076670BF92}"/>
                    </a:ext>
                  </a:extLst>
                </p:cNvPr>
                <p:cNvGrpSpPr/>
                <p:nvPr/>
              </p:nvGrpSpPr>
              <p:grpSpPr>
                <a:xfrm>
                  <a:off x="1985323" y="1452572"/>
                  <a:ext cx="4830175" cy="1772992"/>
                  <a:chOff x="3066701" y="609734"/>
                  <a:chExt cx="4830175" cy="1772992"/>
                </a:xfrm>
              </p:grpSpPr>
              <p:pic>
                <p:nvPicPr>
                  <p:cNvPr id="16" name="Picture 15" descr="A graph showing the number of gene sets&#10;&#10;Description automatically generated with medium confidence">
                    <a:extLst>
                      <a:ext uri="{FF2B5EF4-FFF2-40B4-BE49-F238E27FC236}">
                        <a16:creationId xmlns:a16="http://schemas.microsoft.com/office/drawing/2014/main" id="{70AA826B-9724-BA73-2A1F-2B961147E7DF}"/>
                      </a:ext>
                    </a:extLst>
                  </p:cNvPr>
                  <p:cNvPicPr>
                    <a:picLocks noChangeAspect="1"/>
                  </p:cNvPicPr>
                  <p:nvPr/>
                </p:nvPicPr>
                <p:blipFill>
                  <a:blip r:embed="rId3"/>
                  <a:srcRect t="54806" r="37855" b="12337"/>
                  <a:stretch/>
                </p:blipFill>
                <p:spPr>
                  <a:xfrm>
                    <a:off x="3066701" y="609734"/>
                    <a:ext cx="4830175" cy="1509041"/>
                  </a:xfrm>
                  <a:prstGeom prst="rect">
                    <a:avLst/>
                  </a:prstGeom>
                </p:spPr>
              </p:pic>
              <p:pic>
                <p:nvPicPr>
                  <p:cNvPr id="19" name="Picture 18" descr="A graph showing the number of gene sets&#10;&#10;Description automatically generated with medium confidence">
                    <a:extLst>
                      <a:ext uri="{FF2B5EF4-FFF2-40B4-BE49-F238E27FC236}">
                        <a16:creationId xmlns:a16="http://schemas.microsoft.com/office/drawing/2014/main" id="{DDD6C965-BD9E-4C99-F563-5E6318B68EE4}"/>
                      </a:ext>
                    </a:extLst>
                  </p:cNvPr>
                  <p:cNvPicPr>
                    <a:picLocks noChangeAspect="1"/>
                  </p:cNvPicPr>
                  <p:nvPr/>
                </p:nvPicPr>
                <p:blipFill>
                  <a:blip r:embed="rId3"/>
                  <a:srcRect t="92125" r="37855" b="2128"/>
                  <a:stretch/>
                </p:blipFill>
                <p:spPr>
                  <a:xfrm>
                    <a:off x="3066701" y="2118775"/>
                    <a:ext cx="4830175" cy="263951"/>
                  </a:xfrm>
                  <a:prstGeom prst="rect">
                    <a:avLst/>
                  </a:prstGeom>
                </p:spPr>
              </p:pic>
            </p:grpSp>
            <p:sp>
              <p:nvSpPr>
                <p:cNvPr id="15" name="TextBox 14">
                  <a:extLst>
                    <a:ext uri="{FF2B5EF4-FFF2-40B4-BE49-F238E27FC236}">
                      <a16:creationId xmlns:a16="http://schemas.microsoft.com/office/drawing/2014/main" id="{DE070D14-4E1C-B1F5-AB7F-78F07BEFBBFE}"/>
                    </a:ext>
                  </a:extLst>
                </p:cNvPr>
                <p:cNvSpPr txBox="1"/>
                <p:nvPr/>
              </p:nvSpPr>
              <p:spPr>
                <a:xfrm>
                  <a:off x="3516995" y="3220460"/>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13" name="TextBox 12">
                <a:extLst>
                  <a:ext uri="{FF2B5EF4-FFF2-40B4-BE49-F238E27FC236}">
                    <a16:creationId xmlns:a16="http://schemas.microsoft.com/office/drawing/2014/main" id="{0A5CEB6F-4B42-C23F-2C10-248F2ACE3362}"/>
                  </a:ext>
                </a:extLst>
              </p:cNvPr>
              <p:cNvSpPr txBox="1"/>
              <p:nvPr/>
            </p:nvSpPr>
            <p:spPr>
              <a:xfrm>
                <a:off x="861105" y="1945483"/>
                <a:ext cx="1220206" cy="523220"/>
              </a:xfrm>
              <a:prstGeom prst="rect">
                <a:avLst/>
              </a:prstGeom>
              <a:noFill/>
            </p:spPr>
            <p:txBody>
              <a:bodyPr wrap="none" rtlCol="0">
                <a:spAutoFit/>
              </a:bodyPr>
              <a:lstStyle/>
              <a:p>
                <a:pPr algn="ctr"/>
                <a:r>
                  <a:rPr lang="en-US" dirty="0">
                    <a:solidFill>
                      <a:srgbClr val="4E4E4E"/>
                    </a:solidFill>
                  </a:rPr>
                  <a:t>Synonymous</a:t>
                </a:r>
              </a:p>
              <a:p>
                <a:pPr algn="ctr"/>
                <a:r>
                  <a:rPr lang="en-US" dirty="0">
                    <a:solidFill>
                      <a:srgbClr val="4E4E4E"/>
                    </a:solidFill>
                  </a:rPr>
                  <a:t>Variants</a:t>
                </a:r>
              </a:p>
            </p:txBody>
          </p:sp>
        </p:grpSp>
      </p:grpSp>
      <p:sp>
        <p:nvSpPr>
          <p:cNvPr id="39" name="TextBox 38">
            <a:extLst>
              <a:ext uri="{FF2B5EF4-FFF2-40B4-BE49-F238E27FC236}">
                <a16:creationId xmlns:a16="http://schemas.microsoft.com/office/drawing/2014/main" id="{AAB87815-CBA4-7774-55F5-90E9F175B065}"/>
              </a:ext>
            </a:extLst>
          </p:cNvPr>
          <p:cNvSpPr txBox="1"/>
          <p:nvPr/>
        </p:nvSpPr>
        <p:spPr>
          <a:xfrm>
            <a:off x="6230714" y="93198"/>
            <a:ext cx="787395" cy="369332"/>
          </a:xfrm>
          <a:prstGeom prst="rect">
            <a:avLst/>
          </a:prstGeom>
          <a:noFill/>
        </p:spPr>
        <p:txBody>
          <a:bodyPr wrap="none" rtlCol="0">
            <a:spAutoFit/>
          </a:bodyPr>
          <a:lstStyle/>
          <a:p>
            <a:r>
              <a:rPr lang="en-US" sz="1800" b="1" dirty="0"/>
              <a:t>SNVs</a:t>
            </a:r>
          </a:p>
        </p:txBody>
      </p:sp>
      <p:grpSp>
        <p:nvGrpSpPr>
          <p:cNvPr id="10" name="Group 9">
            <a:extLst>
              <a:ext uri="{FF2B5EF4-FFF2-40B4-BE49-F238E27FC236}">
                <a16:creationId xmlns:a16="http://schemas.microsoft.com/office/drawing/2014/main" id="{EFD1F772-C652-440B-E5C5-FA56CFA77CC6}"/>
              </a:ext>
            </a:extLst>
          </p:cNvPr>
          <p:cNvGrpSpPr/>
          <p:nvPr/>
        </p:nvGrpSpPr>
        <p:grpSpPr>
          <a:xfrm>
            <a:off x="1" y="-1"/>
            <a:ext cx="3086045" cy="5143500"/>
            <a:chOff x="0" y="-1"/>
            <a:chExt cx="3343953"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5330" y="1312919"/>
              <a:ext cx="3338623" cy="2308324"/>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an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expected lack of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synonymous variants in constrained and neuropsychiatric genes</a:t>
              </a:r>
            </a:p>
          </p:txBody>
        </p:sp>
      </p:grpSp>
      <p:sp>
        <p:nvSpPr>
          <p:cNvPr id="54" name="Rectangle 53">
            <a:extLst>
              <a:ext uri="{FF2B5EF4-FFF2-40B4-BE49-F238E27FC236}">
                <a16:creationId xmlns:a16="http://schemas.microsoft.com/office/drawing/2014/main" id="{6CDAFDD4-CBB6-A808-AF69-37EF4799DE14}"/>
              </a:ext>
            </a:extLst>
          </p:cNvPr>
          <p:cNvSpPr/>
          <p:nvPr/>
        </p:nvSpPr>
        <p:spPr>
          <a:xfrm>
            <a:off x="3128380" y="2137123"/>
            <a:ext cx="5911120" cy="150904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571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3AF5BBE2-4103-6EAE-A94F-C8A989C494DB}"/>
            </a:ext>
          </a:extLst>
        </p:cNvPr>
        <p:cNvGrpSpPr/>
        <p:nvPr/>
      </p:nvGrpSpPr>
      <p:grpSpPr>
        <a:xfrm>
          <a:off x="0" y="0"/>
          <a:ext cx="0" cy="0"/>
          <a:chOff x="0" y="0"/>
          <a:chExt cx="0" cy="0"/>
        </a:xfrm>
      </p:grpSpPr>
      <p:pic>
        <p:nvPicPr>
          <p:cNvPr id="5" name="Picture 4" descr="A graph showing the number of gene sets&#10;&#10;Description automatically generated with medium confidence">
            <a:extLst>
              <a:ext uri="{FF2B5EF4-FFF2-40B4-BE49-F238E27FC236}">
                <a16:creationId xmlns:a16="http://schemas.microsoft.com/office/drawing/2014/main" id="{CB7E4E09-4A03-90FA-4968-AA8538D98819}"/>
              </a:ext>
            </a:extLst>
          </p:cNvPr>
          <p:cNvPicPr>
            <a:picLocks noChangeAspect="1"/>
          </p:cNvPicPr>
          <p:nvPr/>
        </p:nvPicPr>
        <p:blipFill>
          <a:blip r:embed="rId3"/>
          <a:srcRect l="65180" t="39607" r="2186" b="40673"/>
          <a:stretch/>
        </p:blipFill>
        <p:spPr>
          <a:xfrm>
            <a:off x="4305313" y="4136333"/>
            <a:ext cx="2798859" cy="999413"/>
          </a:xfrm>
          <a:prstGeom prst="rect">
            <a:avLst/>
          </a:prstGeom>
        </p:spPr>
      </p:pic>
      <p:grpSp>
        <p:nvGrpSpPr>
          <p:cNvPr id="6" name="Group 5">
            <a:extLst>
              <a:ext uri="{FF2B5EF4-FFF2-40B4-BE49-F238E27FC236}">
                <a16:creationId xmlns:a16="http://schemas.microsoft.com/office/drawing/2014/main" id="{26CB1B59-5171-29F0-E80D-4F5D94CFBD18}"/>
              </a:ext>
            </a:extLst>
          </p:cNvPr>
          <p:cNvGrpSpPr/>
          <p:nvPr/>
        </p:nvGrpSpPr>
        <p:grpSpPr>
          <a:xfrm>
            <a:off x="3085107" y="521452"/>
            <a:ext cx="5954393" cy="3711923"/>
            <a:chOff x="3085107" y="394230"/>
            <a:chExt cx="5954393" cy="3711923"/>
          </a:xfrm>
        </p:grpSpPr>
        <p:grpSp>
          <p:nvGrpSpPr>
            <p:cNvPr id="7" name="Group 6">
              <a:extLst>
                <a:ext uri="{FF2B5EF4-FFF2-40B4-BE49-F238E27FC236}">
                  <a16:creationId xmlns:a16="http://schemas.microsoft.com/office/drawing/2014/main" id="{7DDED626-6002-3807-2E49-B8C2B61610C9}"/>
                </a:ext>
              </a:extLst>
            </p:cNvPr>
            <p:cNvGrpSpPr/>
            <p:nvPr/>
          </p:nvGrpSpPr>
          <p:grpSpPr>
            <a:xfrm>
              <a:off x="3180485" y="394230"/>
              <a:ext cx="5859015" cy="2075665"/>
              <a:chOff x="956483" y="1452572"/>
              <a:chExt cx="5859015" cy="2075665"/>
            </a:xfrm>
          </p:grpSpPr>
          <p:grpSp>
            <p:nvGrpSpPr>
              <p:cNvPr id="27" name="Group 26">
                <a:extLst>
                  <a:ext uri="{FF2B5EF4-FFF2-40B4-BE49-F238E27FC236}">
                    <a16:creationId xmlns:a16="http://schemas.microsoft.com/office/drawing/2014/main" id="{C04CD04D-07AD-4958-7BBE-31E15E3155C5}"/>
                  </a:ext>
                </a:extLst>
              </p:cNvPr>
              <p:cNvGrpSpPr/>
              <p:nvPr/>
            </p:nvGrpSpPr>
            <p:grpSpPr>
              <a:xfrm>
                <a:off x="1985323" y="1452572"/>
                <a:ext cx="4830175" cy="2075665"/>
                <a:chOff x="1985323" y="1452572"/>
                <a:chExt cx="4830175" cy="2075665"/>
              </a:xfrm>
            </p:grpSpPr>
            <p:pic>
              <p:nvPicPr>
                <p:cNvPr id="36" name="Picture 35" descr="A graph showing the number of gene sets&#10;&#10;Description automatically generated with medium confidence">
                  <a:extLst>
                    <a:ext uri="{FF2B5EF4-FFF2-40B4-BE49-F238E27FC236}">
                      <a16:creationId xmlns:a16="http://schemas.microsoft.com/office/drawing/2014/main" id="{3E53000E-69FB-4B92-6E09-A337A852CD6C}"/>
                    </a:ext>
                  </a:extLst>
                </p:cNvPr>
                <p:cNvPicPr>
                  <a:picLocks noChangeAspect="1"/>
                </p:cNvPicPr>
                <p:nvPr/>
              </p:nvPicPr>
              <p:blipFill>
                <a:blip r:embed="rId3"/>
                <a:srcRect t="7939" r="37855" b="59204"/>
                <a:stretch/>
              </p:blipFill>
              <p:spPr>
                <a:xfrm>
                  <a:off x="1985323" y="1452572"/>
                  <a:ext cx="4830175" cy="1509041"/>
                </a:xfrm>
                <a:prstGeom prst="rect">
                  <a:avLst/>
                </a:prstGeom>
              </p:spPr>
            </p:pic>
            <p:sp>
              <p:nvSpPr>
                <p:cNvPr id="38" name="TextBox 37">
                  <a:extLst>
                    <a:ext uri="{FF2B5EF4-FFF2-40B4-BE49-F238E27FC236}">
                      <a16:creationId xmlns:a16="http://schemas.microsoft.com/office/drawing/2014/main" id="{5A7CFADC-C017-B21A-ACB6-761C28E508E5}"/>
                    </a:ext>
                  </a:extLst>
                </p:cNvPr>
                <p:cNvSpPr txBox="1"/>
                <p:nvPr/>
              </p:nvSpPr>
              <p:spPr>
                <a:xfrm>
                  <a:off x="3516995" y="3220460"/>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28" name="TextBox 27">
                <a:extLst>
                  <a:ext uri="{FF2B5EF4-FFF2-40B4-BE49-F238E27FC236}">
                    <a16:creationId xmlns:a16="http://schemas.microsoft.com/office/drawing/2014/main" id="{9A9E7542-E81A-074E-971B-983F530A2E7B}"/>
                  </a:ext>
                </a:extLst>
              </p:cNvPr>
              <p:cNvSpPr txBox="1"/>
              <p:nvPr/>
            </p:nvSpPr>
            <p:spPr>
              <a:xfrm>
                <a:off x="956483" y="1727153"/>
                <a:ext cx="1029449" cy="954107"/>
              </a:xfrm>
              <a:prstGeom prst="rect">
                <a:avLst/>
              </a:prstGeom>
              <a:noFill/>
            </p:spPr>
            <p:txBody>
              <a:bodyPr wrap="none" rtlCol="0">
                <a:spAutoFit/>
              </a:bodyPr>
              <a:lstStyle/>
              <a:p>
                <a:pPr algn="ctr"/>
                <a:r>
                  <a:rPr lang="en-US" dirty="0">
                    <a:solidFill>
                      <a:srgbClr val="4E4E4E"/>
                    </a:solidFill>
                  </a:rPr>
                  <a:t>Protein</a:t>
                </a:r>
              </a:p>
              <a:p>
                <a:pPr algn="ctr"/>
                <a:r>
                  <a:rPr lang="en-US" dirty="0">
                    <a:solidFill>
                      <a:srgbClr val="4E4E4E"/>
                    </a:solidFill>
                  </a:rPr>
                  <a:t>Truncating</a:t>
                </a:r>
              </a:p>
              <a:p>
                <a:pPr algn="ctr"/>
                <a:r>
                  <a:rPr lang="en-US" dirty="0">
                    <a:solidFill>
                      <a:srgbClr val="4E4E4E"/>
                    </a:solidFill>
                  </a:rPr>
                  <a:t>Variants</a:t>
                </a:r>
              </a:p>
              <a:p>
                <a:pPr algn="ctr"/>
                <a:r>
                  <a:rPr lang="en-US" dirty="0">
                    <a:solidFill>
                      <a:srgbClr val="4E4E4E"/>
                    </a:solidFill>
                  </a:rPr>
                  <a:t>(PTVs)</a:t>
                </a:r>
              </a:p>
            </p:txBody>
          </p:sp>
        </p:grpSp>
        <p:grpSp>
          <p:nvGrpSpPr>
            <p:cNvPr id="11" name="Group 10">
              <a:extLst>
                <a:ext uri="{FF2B5EF4-FFF2-40B4-BE49-F238E27FC236}">
                  <a16:creationId xmlns:a16="http://schemas.microsoft.com/office/drawing/2014/main" id="{D93B7E8D-02CE-A67F-3A15-E0A5A76F761A}"/>
                </a:ext>
              </a:extLst>
            </p:cNvPr>
            <p:cNvGrpSpPr/>
            <p:nvPr/>
          </p:nvGrpSpPr>
          <p:grpSpPr>
            <a:xfrm>
              <a:off x="3085107" y="2030488"/>
              <a:ext cx="5954393" cy="2075665"/>
              <a:chOff x="861105" y="1452572"/>
              <a:chExt cx="5954393" cy="2075665"/>
            </a:xfrm>
          </p:grpSpPr>
          <p:grpSp>
            <p:nvGrpSpPr>
              <p:cNvPr id="12" name="Group 11">
                <a:extLst>
                  <a:ext uri="{FF2B5EF4-FFF2-40B4-BE49-F238E27FC236}">
                    <a16:creationId xmlns:a16="http://schemas.microsoft.com/office/drawing/2014/main" id="{DDB80169-C705-33E9-ED32-498639DD51FD}"/>
                  </a:ext>
                </a:extLst>
              </p:cNvPr>
              <p:cNvGrpSpPr/>
              <p:nvPr/>
            </p:nvGrpSpPr>
            <p:grpSpPr>
              <a:xfrm>
                <a:off x="1985323" y="1452572"/>
                <a:ext cx="4830175" cy="2075665"/>
                <a:chOff x="1985323" y="1452572"/>
                <a:chExt cx="4830175" cy="2075665"/>
              </a:xfrm>
            </p:grpSpPr>
            <p:grpSp>
              <p:nvGrpSpPr>
                <p:cNvPr id="14" name="Group 13">
                  <a:extLst>
                    <a:ext uri="{FF2B5EF4-FFF2-40B4-BE49-F238E27FC236}">
                      <a16:creationId xmlns:a16="http://schemas.microsoft.com/office/drawing/2014/main" id="{DF380B59-71DB-329E-706F-A5D45649C3CF}"/>
                    </a:ext>
                  </a:extLst>
                </p:cNvPr>
                <p:cNvGrpSpPr/>
                <p:nvPr/>
              </p:nvGrpSpPr>
              <p:grpSpPr>
                <a:xfrm>
                  <a:off x="1985323" y="1452572"/>
                  <a:ext cx="4830175" cy="1772992"/>
                  <a:chOff x="3066701" y="609734"/>
                  <a:chExt cx="4830175" cy="1772992"/>
                </a:xfrm>
              </p:grpSpPr>
              <p:pic>
                <p:nvPicPr>
                  <p:cNvPr id="16" name="Picture 15" descr="A graph showing the number of gene sets&#10;&#10;Description automatically generated with medium confidence">
                    <a:extLst>
                      <a:ext uri="{FF2B5EF4-FFF2-40B4-BE49-F238E27FC236}">
                        <a16:creationId xmlns:a16="http://schemas.microsoft.com/office/drawing/2014/main" id="{9AB10DFA-4B86-4786-0993-058FF96CC933}"/>
                      </a:ext>
                    </a:extLst>
                  </p:cNvPr>
                  <p:cNvPicPr>
                    <a:picLocks noChangeAspect="1"/>
                  </p:cNvPicPr>
                  <p:nvPr/>
                </p:nvPicPr>
                <p:blipFill>
                  <a:blip r:embed="rId3"/>
                  <a:srcRect t="54806" r="37855" b="12337"/>
                  <a:stretch/>
                </p:blipFill>
                <p:spPr>
                  <a:xfrm>
                    <a:off x="3066701" y="609734"/>
                    <a:ext cx="4830175" cy="1509041"/>
                  </a:xfrm>
                  <a:prstGeom prst="rect">
                    <a:avLst/>
                  </a:prstGeom>
                </p:spPr>
              </p:pic>
              <p:pic>
                <p:nvPicPr>
                  <p:cNvPr id="19" name="Picture 18" descr="A graph showing the number of gene sets&#10;&#10;Description automatically generated with medium confidence">
                    <a:extLst>
                      <a:ext uri="{FF2B5EF4-FFF2-40B4-BE49-F238E27FC236}">
                        <a16:creationId xmlns:a16="http://schemas.microsoft.com/office/drawing/2014/main" id="{867FB294-8FF4-4DC0-97CF-C5D0E85FA549}"/>
                      </a:ext>
                    </a:extLst>
                  </p:cNvPr>
                  <p:cNvPicPr>
                    <a:picLocks noChangeAspect="1"/>
                  </p:cNvPicPr>
                  <p:nvPr/>
                </p:nvPicPr>
                <p:blipFill>
                  <a:blip r:embed="rId3"/>
                  <a:srcRect t="92125" r="37855" b="2128"/>
                  <a:stretch/>
                </p:blipFill>
                <p:spPr>
                  <a:xfrm>
                    <a:off x="3066701" y="2118775"/>
                    <a:ext cx="4830175" cy="263951"/>
                  </a:xfrm>
                  <a:prstGeom prst="rect">
                    <a:avLst/>
                  </a:prstGeom>
                </p:spPr>
              </p:pic>
            </p:grpSp>
            <p:sp>
              <p:nvSpPr>
                <p:cNvPr id="15" name="TextBox 14">
                  <a:extLst>
                    <a:ext uri="{FF2B5EF4-FFF2-40B4-BE49-F238E27FC236}">
                      <a16:creationId xmlns:a16="http://schemas.microsoft.com/office/drawing/2014/main" id="{D6A9D44D-DEF0-E043-EF77-21E8B123AF2D}"/>
                    </a:ext>
                  </a:extLst>
                </p:cNvPr>
                <p:cNvSpPr txBox="1"/>
                <p:nvPr/>
              </p:nvSpPr>
              <p:spPr>
                <a:xfrm>
                  <a:off x="3516995" y="3220460"/>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13" name="TextBox 12">
                <a:extLst>
                  <a:ext uri="{FF2B5EF4-FFF2-40B4-BE49-F238E27FC236}">
                    <a16:creationId xmlns:a16="http://schemas.microsoft.com/office/drawing/2014/main" id="{1752E4CF-3C0E-45B0-A63C-6B63140FB239}"/>
                  </a:ext>
                </a:extLst>
              </p:cNvPr>
              <p:cNvSpPr txBox="1"/>
              <p:nvPr/>
            </p:nvSpPr>
            <p:spPr>
              <a:xfrm>
                <a:off x="861105" y="1945483"/>
                <a:ext cx="1220206" cy="523220"/>
              </a:xfrm>
              <a:prstGeom prst="rect">
                <a:avLst/>
              </a:prstGeom>
              <a:noFill/>
            </p:spPr>
            <p:txBody>
              <a:bodyPr wrap="none" rtlCol="0">
                <a:spAutoFit/>
              </a:bodyPr>
              <a:lstStyle/>
              <a:p>
                <a:pPr algn="ctr"/>
                <a:r>
                  <a:rPr lang="en-US" dirty="0">
                    <a:solidFill>
                      <a:srgbClr val="4E4E4E"/>
                    </a:solidFill>
                  </a:rPr>
                  <a:t>Synonymous</a:t>
                </a:r>
              </a:p>
              <a:p>
                <a:pPr algn="ctr"/>
                <a:r>
                  <a:rPr lang="en-US" dirty="0">
                    <a:solidFill>
                      <a:srgbClr val="4E4E4E"/>
                    </a:solidFill>
                  </a:rPr>
                  <a:t>Variants</a:t>
                </a:r>
              </a:p>
            </p:txBody>
          </p:sp>
        </p:grpSp>
      </p:grpSp>
      <p:sp>
        <p:nvSpPr>
          <p:cNvPr id="39" name="TextBox 38">
            <a:extLst>
              <a:ext uri="{FF2B5EF4-FFF2-40B4-BE49-F238E27FC236}">
                <a16:creationId xmlns:a16="http://schemas.microsoft.com/office/drawing/2014/main" id="{0877570A-890D-FC30-633E-9DA6B40D78C7}"/>
              </a:ext>
            </a:extLst>
          </p:cNvPr>
          <p:cNvSpPr txBox="1"/>
          <p:nvPr/>
        </p:nvSpPr>
        <p:spPr>
          <a:xfrm>
            <a:off x="6230714" y="93198"/>
            <a:ext cx="787395" cy="369332"/>
          </a:xfrm>
          <a:prstGeom prst="rect">
            <a:avLst/>
          </a:prstGeom>
          <a:noFill/>
        </p:spPr>
        <p:txBody>
          <a:bodyPr wrap="none" rtlCol="0">
            <a:spAutoFit/>
          </a:bodyPr>
          <a:lstStyle/>
          <a:p>
            <a:r>
              <a:rPr lang="en-US" sz="1800" b="1" dirty="0"/>
              <a:t>SNVs</a:t>
            </a:r>
          </a:p>
        </p:txBody>
      </p:sp>
      <p:grpSp>
        <p:nvGrpSpPr>
          <p:cNvPr id="10" name="Group 9">
            <a:extLst>
              <a:ext uri="{FF2B5EF4-FFF2-40B4-BE49-F238E27FC236}">
                <a16:creationId xmlns:a16="http://schemas.microsoft.com/office/drawing/2014/main" id="{A2198B33-3631-AD4F-7244-A96AD7FB7C78}"/>
              </a:ext>
            </a:extLst>
          </p:cNvPr>
          <p:cNvGrpSpPr/>
          <p:nvPr/>
        </p:nvGrpSpPr>
        <p:grpSpPr>
          <a:xfrm>
            <a:off x="1" y="-1"/>
            <a:ext cx="3086045" cy="5143500"/>
            <a:chOff x="0" y="-1"/>
            <a:chExt cx="3343953" cy="5143500"/>
          </a:xfrm>
        </p:grpSpPr>
        <p:sp>
          <p:nvSpPr>
            <p:cNvPr id="8" name="Rectangle 7">
              <a:extLst>
                <a:ext uri="{FF2B5EF4-FFF2-40B4-BE49-F238E27FC236}">
                  <a16:creationId xmlns:a16="http://schemas.microsoft.com/office/drawing/2014/main" id="{AA6F341B-3123-8457-8BD3-94F352E796E0}"/>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32004D-A75E-4E90-4D73-37E72A74028A}"/>
                </a:ext>
              </a:extLst>
            </p:cNvPr>
            <p:cNvSpPr txBox="1"/>
            <p:nvPr/>
          </p:nvSpPr>
          <p:spPr>
            <a:xfrm>
              <a:off x="5330" y="1312919"/>
              <a:ext cx="3338623" cy="2308324"/>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an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expected lack of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synonymous variants in constrained and neuropsychiatric genes</a:t>
              </a:r>
            </a:p>
          </p:txBody>
        </p:sp>
      </p:grpSp>
      <p:sp>
        <p:nvSpPr>
          <p:cNvPr id="4" name="Rectangle 3">
            <a:extLst>
              <a:ext uri="{FF2B5EF4-FFF2-40B4-BE49-F238E27FC236}">
                <a16:creationId xmlns:a16="http://schemas.microsoft.com/office/drawing/2014/main" id="{E70AC1A6-FBD7-1CF8-C500-E5AE7E6E3B2E}"/>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AA43D9F3-569F-B3EB-74DF-40EACCBC2322}"/>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about noncoding regions?</a:t>
            </a:r>
          </a:p>
        </p:txBody>
      </p:sp>
    </p:spTree>
    <p:extLst>
      <p:ext uri="{BB962C8B-B14F-4D97-AF65-F5344CB8AC3E}">
        <p14:creationId xmlns:p14="http://schemas.microsoft.com/office/powerpoint/2010/main" val="2669480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2629E9E3-4134-B3C4-A85E-9599CAABC3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10" b="49990"/>
          <a:stretch/>
        </p:blipFill>
        <p:spPr bwMode="auto">
          <a:xfrm>
            <a:off x="930406" y="1313624"/>
            <a:ext cx="6713509" cy="37575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D2D96B-DE9C-5287-CE58-CF266E8AD151}"/>
              </a:ext>
            </a:extLst>
          </p:cNvPr>
          <p:cNvSpPr>
            <a:spLocks noGrp="1"/>
          </p:cNvSpPr>
          <p:nvPr>
            <p:ph type="ctrTitle"/>
          </p:nvPr>
        </p:nvSpPr>
        <p:spPr/>
        <p:txBody>
          <a:bodyPr>
            <a:noAutofit/>
          </a:bodyPr>
          <a:lstStyle/>
          <a:p>
            <a:r>
              <a:rPr lang="en-US" sz="2400" dirty="0"/>
              <a:t>Noncoding constraint focuses the scope of our analysis</a:t>
            </a:r>
            <a:endParaRPr lang="en-US" sz="2400" u="sng" dirty="0"/>
          </a:p>
        </p:txBody>
      </p:sp>
      <p:sp>
        <p:nvSpPr>
          <p:cNvPr id="7" name="TextBox 6">
            <a:extLst>
              <a:ext uri="{FF2B5EF4-FFF2-40B4-BE49-F238E27FC236}">
                <a16:creationId xmlns:a16="http://schemas.microsoft.com/office/drawing/2014/main" id="{1A835762-44E1-8707-9259-F44CA89D24E8}"/>
              </a:ext>
            </a:extLst>
          </p:cNvPr>
          <p:cNvSpPr txBox="1"/>
          <p:nvPr/>
        </p:nvSpPr>
        <p:spPr>
          <a:xfrm>
            <a:off x="7931810" y="4881889"/>
            <a:ext cx="1212190"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Chen et al. (2024)</a:t>
            </a:r>
          </a:p>
        </p:txBody>
      </p:sp>
      <p:sp>
        <p:nvSpPr>
          <p:cNvPr id="13" name="Rectangle 12">
            <a:extLst>
              <a:ext uri="{FF2B5EF4-FFF2-40B4-BE49-F238E27FC236}">
                <a16:creationId xmlns:a16="http://schemas.microsoft.com/office/drawing/2014/main" id="{3F1D4238-C88D-8ED8-C220-A1DEE5A5B8EA}"/>
              </a:ext>
            </a:extLst>
          </p:cNvPr>
          <p:cNvSpPr/>
          <p:nvPr/>
        </p:nvSpPr>
        <p:spPr>
          <a:xfrm>
            <a:off x="5233308" y="3682094"/>
            <a:ext cx="1551213" cy="11856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75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EBFE-6153-D211-A9A6-FCD19B88A0F8}"/>
              </a:ext>
            </a:extLst>
          </p:cNvPr>
          <p:cNvSpPr>
            <a:spLocks noGrp="1"/>
          </p:cNvSpPr>
          <p:nvPr>
            <p:ph type="ctrTitle"/>
          </p:nvPr>
        </p:nvSpPr>
        <p:spPr/>
        <p:txBody>
          <a:bodyPr>
            <a:normAutofit fontScale="90000"/>
          </a:bodyPr>
          <a:lstStyle/>
          <a:p>
            <a:r>
              <a:rPr lang="en-US" dirty="0"/>
              <a:t>Gnocchi is well calibrated against SV constraint</a:t>
            </a:r>
          </a:p>
        </p:txBody>
      </p:sp>
      <p:pic>
        <p:nvPicPr>
          <p:cNvPr id="4" name="Picture 2" descr="Fig. 1">
            <a:extLst>
              <a:ext uri="{FF2B5EF4-FFF2-40B4-BE49-F238E27FC236}">
                <a16:creationId xmlns:a16="http://schemas.microsoft.com/office/drawing/2014/main" id="{240A8009-9012-1130-A979-DA74590FE0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935"/>
          <a:stretch/>
        </p:blipFill>
        <p:spPr bwMode="auto">
          <a:xfrm>
            <a:off x="930406" y="1313624"/>
            <a:ext cx="6935540" cy="3822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D0EF1D-1181-D143-224F-444B524A458A}"/>
              </a:ext>
            </a:extLst>
          </p:cNvPr>
          <p:cNvSpPr txBox="1"/>
          <p:nvPr/>
        </p:nvSpPr>
        <p:spPr>
          <a:xfrm>
            <a:off x="7931810" y="4881889"/>
            <a:ext cx="1212190"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Chen et al. (2024)</a:t>
            </a:r>
          </a:p>
        </p:txBody>
      </p:sp>
    </p:spTree>
    <p:extLst>
      <p:ext uri="{BB962C8B-B14F-4D97-AF65-F5344CB8AC3E}">
        <p14:creationId xmlns:p14="http://schemas.microsoft.com/office/powerpoint/2010/main" val="808868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1" y="-1"/>
            <a:ext cx="3098581" cy="5143500"/>
            <a:chOff x="-1" y="-1"/>
            <a:chExt cx="3338624"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1" y="1417587"/>
              <a:ext cx="3338623" cy="2308324"/>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no significant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single nucleotide variation (SNV) in noncoding constrained regions…</a:t>
              </a:r>
            </a:p>
          </p:txBody>
        </p:sp>
      </p:grpSp>
      <p:sp>
        <p:nvSpPr>
          <p:cNvPr id="17" name="Triangle 16">
            <a:extLst>
              <a:ext uri="{FF2B5EF4-FFF2-40B4-BE49-F238E27FC236}">
                <a16:creationId xmlns:a16="http://schemas.microsoft.com/office/drawing/2014/main" id="{23FC3D54-CD48-AEC9-A3A8-E18E6BC24266}"/>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DF45CB95-258A-57CC-46DF-EDDD218D9A3E}"/>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A5FE9C9E-01D6-FEEC-EE54-2F058E404725}"/>
              </a:ext>
            </a:extLst>
          </p:cNvPr>
          <p:cNvSpPr txBox="1"/>
          <p:nvPr/>
        </p:nvSpPr>
        <p:spPr>
          <a:xfrm>
            <a:off x="8536781" y="-878681"/>
            <a:ext cx="184731" cy="307777"/>
          </a:xfrm>
          <a:prstGeom prst="rect">
            <a:avLst/>
          </a:prstGeom>
          <a:noFill/>
        </p:spPr>
        <p:txBody>
          <a:bodyPr wrap="none" rtlCol="0">
            <a:spAutoFit/>
          </a:bodyPr>
          <a:lstStyle/>
          <a:p>
            <a:endParaRPr lang="en-US" dirty="0"/>
          </a:p>
        </p:txBody>
      </p:sp>
      <p:grpSp>
        <p:nvGrpSpPr>
          <p:cNvPr id="56" name="Group 55">
            <a:extLst>
              <a:ext uri="{FF2B5EF4-FFF2-40B4-BE49-F238E27FC236}">
                <a16:creationId xmlns:a16="http://schemas.microsoft.com/office/drawing/2014/main" id="{6C1860B8-CD8D-FDDD-CC19-E3DA067F05EC}"/>
              </a:ext>
            </a:extLst>
          </p:cNvPr>
          <p:cNvGrpSpPr/>
          <p:nvPr/>
        </p:nvGrpSpPr>
        <p:grpSpPr>
          <a:xfrm>
            <a:off x="3510126" y="779742"/>
            <a:ext cx="5529374" cy="2099784"/>
            <a:chOff x="3510126" y="779742"/>
            <a:chExt cx="5529374" cy="2099784"/>
          </a:xfrm>
        </p:grpSpPr>
        <p:grpSp>
          <p:nvGrpSpPr>
            <p:cNvPr id="54" name="Group 53">
              <a:extLst>
                <a:ext uri="{FF2B5EF4-FFF2-40B4-BE49-F238E27FC236}">
                  <a16:creationId xmlns:a16="http://schemas.microsoft.com/office/drawing/2014/main" id="{C9807D8B-7F3B-A5F2-D35C-47C266343B7D}"/>
                </a:ext>
              </a:extLst>
            </p:cNvPr>
            <p:cNvGrpSpPr/>
            <p:nvPr/>
          </p:nvGrpSpPr>
          <p:grpSpPr>
            <a:xfrm>
              <a:off x="3510126" y="779742"/>
              <a:ext cx="5529374" cy="1898078"/>
              <a:chOff x="3510126" y="779742"/>
              <a:chExt cx="5529374" cy="1898078"/>
            </a:xfrm>
          </p:grpSpPr>
          <p:grpSp>
            <p:nvGrpSpPr>
              <p:cNvPr id="40" name="Group 39">
                <a:extLst>
                  <a:ext uri="{FF2B5EF4-FFF2-40B4-BE49-F238E27FC236}">
                    <a16:creationId xmlns:a16="http://schemas.microsoft.com/office/drawing/2014/main" id="{BE35E90E-9E49-4DA0-136E-04FB450A3687}"/>
                  </a:ext>
                </a:extLst>
              </p:cNvPr>
              <p:cNvGrpSpPr/>
              <p:nvPr/>
            </p:nvGrpSpPr>
            <p:grpSpPr>
              <a:xfrm>
                <a:off x="3510126" y="779742"/>
                <a:ext cx="5529374" cy="1476348"/>
                <a:chOff x="3510126" y="779742"/>
                <a:chExt cx="5529374" cy="1476348"/>
              </a:xfrm>
            </p:grpSpPr>
            <p:grpSp>
              <p:nvGrpSpPr>
                <p:cNvPr id="41" name="Group 40">
                  <a:extLst>
                    <a:ext uri="{FF2B5EF4-FFF2-40B4-BE49-F238E27FC236}">
                      <a16:creationId xmlns:a16="http://schemas.microsoft.com/office/drawing/2014/main" id="{A7FEC531-5875-51A9-A391-415CE8C0C32A}"/>
                    </a:ext>
                  </a:extLst>
                </p:cNvPr>
                <p:cNvGrpSpPr/>
                <p:nvPr/>
              </p:nvGrpSpPr>
              <p:grpSpPr>
                <a:xfrm>
                  <a:off x="4207125" y="779742"/>
                  <a:ext cx="4832375" cy="1476348"/>
                  <a:chOff x="4207125" y="779742"/>
                  <a:chExt cx="4832375" cy="1476348"/>
                </a:xfrm>
              </p:grpSpPr>
              <p:sp>
                <p:nvSpPr>
                  <p:cNvPr id="45" name="TextBox 44">
                    <a:extLst>
                      <a:ext uri="{FF2B5EF4-FFF2-40B4-BE49-F238E27FC236}">
                        <a16:creationId xmlns:a16="http://schemas.microsoft.com/office/drawing/2014/main" id="{9EC68887-1650-99CB-3AE3-A925CDF9C7C4}"/>
                      </a:ext>
                    </a:extLst>
                  </p:cNvPr>
                  <p:cNvSpPr txBox="1"/>
                  <p:nvPr/>
                </p:nvSpPr>
                <p:spPr>
                  <a:xfrm>
                    <a:off x="4340242" y="779742"/>
                    <a:ext cx="3775393" cy="369332"/>
                  </a:xfrm>
                  <a:prstGeom prst="rect">
                    <a:avLst/>
                  </a:prstGeom>
                  <a:noFill/>
                </p:spPr>
                <p:txBody>
                  <a:bodyPr wrap="none" rtlCol="0">
                    <a:spAutoFit/>
                  </a:bodyPr>
                  <a:lstStyle/>
                  <a:p>
                    <a:r>
                      <a:rPr lang="en-US" sz="1800" b="1" dirty="0"/>
                      <a:t>Noncoding Constrained Regions</a:t>
                    </a:r>
                  </a:p>
                </p:txBody>
              </p:sp>
              <p:pic>
                <p:nvPicPr>
                  <p:cNvPr id="46" name="Picture 45" descr="A graph with red and blue lines&#10;&#10;Description automatically generated">
                    <a:extLst>
                      <a:ext uri="{FF2B5EF4-FFF2-40B4-BE49-F238E27FC236}">
                        <a16:creationId xmlns:a16="http://schemas.microsoft.com/office/drawing/2014/main" id="{A99C6D7F-D856-2DA8-484E-8304DDC5C140}"/>
                      </a:ext>
                    </a:extLst>
                  </p:cNvPr>
                  <p:cNvPicPr>
                    <a:picLocks noChangeAspect="1"/>
                  </p:cNvPicPr>
                  <p:nvPr/>
                </p:nvPicPr>
                <p:blipFill>
                  <a:blip r:embed="rId3"/>
                  <a:srcRect r="20262" b="63463"/>
                  <a:stretch/>
                </p:blipFill>
                <p:spPr>
                  <a:xfrm>
                    <a:off x="4207125" y="1148955"/>
                    <a:ext cx="4832375" cy="1107135"/>
                  </a:xfrm>
                  <a:prstGeom prst="rect">
                    <a:avLst/>
                  </a:prstGeom>
                </p:spPr>
              </p:pic>
            </p:grpSp>
            <p:sp>
              <p:nvSpPr>
                <p:cNvPr id="42" name="TextBox 41">
                  <a:extLst>
                    <a:ext uri="{FF2B5EF4-FFF2-40B4-BE49-F238E27FC236}">
                      <a16:creationId xmlns:a16="http://schemas.microsoft.com/office/drawing/2014/main" id="{C04AA280-3DA4-2134-909A-98988FE7F04F}"/>
                    </a:ext>
                  </a:extLst>
                </p:cNvPr>
                <p:cNvSpPr txBox="1"/>
                <p:nvPr/>
              </p:nvSpPr>
              <p:spPr>
                <a:xfrm>
                  <a:off x="3510126" y="1569144"/>
                  <a:ext cx="554959" cy="307777"/>
                </a:xfrm>
                <a:prstGeom prst="rect">
                  <a:avLst/>
                </a:prstGeom>
                <a:noFill/>
              </p:spPr>
              <p:txBody>
                <a:bodyPr wrap="none" rtlCol="0">
                  <a:spAutoFit/>
                </a:bodyPr>
                <a:lstStyle/>
                <a:p>
                  <a:pPr algn="ctr"/>
                  <a:r>
                    <a:rPr lang="en-US" dirty="0">
                      <a:solidFill>
                        <a:srgbClr val="4E4E4E"/>
                      </a:solidFill>
                    </a:rPr>
                    <a:t>SNV</a:t>
                  </a:r>
                </a:p>
              </p:txBody>
            </p:sp>
          </p:grpSp>
          <p:pic>
            <p:nvPicPr>
              <p:cNvPr id="53" name="Picture 52" descr="A graph with red and blue lines&#10;&#10;Description automatically generated">
                <a:extLst>
                  <a:ext uri="{FF2B5EF4-FFF2-40B4-BE49-F238E27FC236}">
                    <a16:creationId xmlns:a16="http://schemas.microsoft.com/office/drawing/2014/main" id="{F45AE3FC-12AD-FC97-4971-882061AB4520}"/>
                  </a:ext>
                </a:extLst>
              </p:cNvPr>
              <p:cNvPicPr>
                <a:picLocks noChangeAspect="1"/>
              </p:cNvPicPr>
              <p:nvPr/>
            </p:nvPicPr>
            <p:blipFill>
              <a:blip r:embed="rId3"/>
              <a:srcRect t="86306" r="20262" b="-338"/>
              <a:stretch/>
            </p:blipFill>
            <p:spPr>
              <a:xfrm>
                <a:off x="4207124" y="2252650"/>
                <a:ext cx="4832375" cy="425170"/>
              </a:xfrm>
              <a:prstGeom prst="rect">
                <a:avLst/>
              </a:prstGeom>
            </p:spPr>
          </p:pic>
        </p:grpSp>
        <p:sp>
          <p:nvSpPr>
            <p:cNvPr id="55" name="TextBox 54">
              <a:extLst>
                <a:ext uri="{FF2B5EF4-FFF2-40B4-BE49-F238E27FC236}">
                  <a16:creationId xmlns:a16="http://schemas.microsoft.com/office/drawing/2014/main" id="{CDD43155-54EB-FC7D-DE28-B093EADA8966}"/>
                </a:ext>
              </a:extLst>
            </p:cNvPr>
            <p:cNvSpPr txBox="1"/>
            <p:nvPr/>
          </p:nvSpPr>
          <p:spPr>
            <a:xfrm>
              <a:off x="5739896" y="2571749"/>
              <a:ext cx="1766830" cy="307777"/>
            </a:xfrm>
            <a:prstGeom prst="rect">
              <a:avLst/>
            </a:prstGeom>
            <a:noFill/>
          </p:spPr>
          <p:txBody>
            <a:bodyPr wrap="none" rtlCol="0">
              <a:spAutoFit/>
            </a:bodyPr>
            <a:lstStyle/>
            <a:p>
              <a:r>
                <a:rPr lang="en-US" dirty="0">
                  <a:solidFill>
                    <a:srgbClr val="4E4E4E"/>
                  </a:solidFill>
                </a:rPr>
                <a:t>Odds ratio (95% CI)</a:t>
              </a:r>
            </a:p>
          </p:txBody>
        </p:sp>
      </p:grpSp>
    </p:spTree>
    <p:extLst>
      <p:ext uri="{BB962C8B-B14F-4D97-AF65-F5344CB8AC3E}">
        <p14:creationId xmlns:p14="http://schemas.microsoft.com/office/powerpoint/2010/main" val="252553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61" name="Group 60">
            <a:extLst>
              <a:ext uri="{FF2B5EF4-FFF2-40B4-BE49-F238E27FC236}">
                <a16:creationId xmlns:a16="http://schemas.microsoft.com/office/drawing/2014/main" id="{3474811A-67CE-274A-CE31-017684943257}"/>
              </a:ext>
            </a:extLst>
          </p:cNvPr>
          <p:cNvGrpSpPr/>
          <p:nvPr/>
        </p:nvGrpSpPr>
        <p:grpSpPr>
          <a:xfrm>
            <a:off x="3252042" y="779742"/>
            <a:ext cx="5787458" cy="3600541"/>
            <a:chOff x="3252042" y="779742"/>
            <a:chExt cx="5787458" cy="3600541"/>
          </a:xfrm>
        </p:grpSpPr>
        <p:grpSp>
          <p:nvGrpSpPr>
            <p:cNvPr id="39" name="Group 38">
              <a:extLst>
                <a:ext uri="{FF2B5EF4-FFF2-40B4-BE49-F238E27FC236}">
                  <a16:creationId xmlns:a16="http://schemas.microsoft.com/office/drawing/2014/main" id="{33BAF81D-216B-1FC0-0455-9ACBC7A27402}"/>
                </a:ext>
              </a:extLst>
            </p:cNvPr>
            <p:cNvGrpSpPr/>
            <p:nvPr/>
          </p:nvGrpSpPr>
          <p:grpSpPr>
            <a:xfrm>
              <a:off x="3252042" y="779742"/>
              <a:ext cx="5787458" cy="3399350"/>
              <a:chOff x="3252042" y="779742"/>
              <a:chExt cx="5787458" cy="3399350"/>
            </a:xfrm>
          </p:grpSpPr>
          <p:grpSp>
            <p:nvGrpSpPr>
              <p:cNvPr id="32" name="Group 31">
                <a:extLst>
                  <a:ext uri="{FF2B5EF4-FFF2-40B4-BE49-F238E27FC236}">
                    <a16:creationId xmlns:a16="http://schemas.microsoft.com/office/drawing/2014/main" id="{7740895C-A88C-0FB5-A74B-9228E8F41D9F}"/>
                  </a:ext>
                </a:extLst>
              </p:cNvPr>
              <p:cNvGrpSpPr/>
              <p:nvPr/>
            </p:nvGrpSpPr>
            <p:grpSpPr>
              <a:xfrm>
                <a:off x="4207125" y="779742"/>
                <a:ext cx="4832375" cy="3399350"/>
                <a:chOff x="4207125" y="779742"/>
                <a:chExt cx="4832375" cy="3399350"/>
              </a:xfrm>
            </p:grpSpPr>
            <p:pic>
              <p:nvPicPr>
                <p:cNvPr id="24" name="Picture 23" descr="A graph with red and blue lines&#10;&#10;Description automatically generated">
                  <a:extLst>
                    <a:ext uri="{FF2B5EF4-FFF2-40B4-BE49-F238E27FC236}">
                      <a16:creationId xmlns:a16="http://schemas.microsoft.com/office/drawing/2014/main" id="{6CB9A034-6C57-CDB9-BAF3-7E36015BC97C}"/>
                    </a:ext>
                  </a:extLst>
                </p:cNvPr>
                <p:cNvPicPr>
                  <a:picLocks noChangeAspect="1"/>
                </p:cNvPicPr>
                <p:nvPr/>
              </p:nvPicPr>
              <p:blipFill>
                <a:blip r:embed="rId3"/>
                <a:srcRect r="20262"/>
                <a:stretch/>
              </p:blipFill>
              <p:spPr>
                <a:xfrm>
                  <a:off x="4207125" y="1148955"/>
                  <a:ext cx="4832375" cy="3030137"/>
                </a:xfrm>
                <a:prstGeom prst="rect">
                  <a:avLst/>
                </a:prstGeom>
              </p:spPr>
            </p:pic>
            <p:sp>
              <p:nvSpPr>
                <p:cNvPr id="25" name="TextBox 24">
                  <a:extLst>
                    <a:ext uri="{FF2B5EF4-FFF2-40B4-BE49-F238E27FC236}">
                      <a16:creationId xmlns:a16="http://schemas.microsoft.com/office/drawing/2014/main" id="{84602E48-90C6-2036-426A-10408E4B2B42}"/>
                    </a:ext>
                  </a:extLst>
                </p:cNvPr>
                <p:cNvSpPr txBox="1"/>
                <p:nvPr/>
              </p:nvSpPr>
              <p:spPr>
                <a:xfrm>
                  <a:off x="4340242" y="779742"/>
                  <a:ext cx="3775393" cy="369332"/>
                </a:xfrm>
                <a:prstGeom prst="rect">
                  <a:avLst/>
                </a:prstGeom>
                <a:noFill/>
              </p:spPr>
              <p:txBody>
                <a:bodyPr wrap="none" rtlCol="0">
                  <a:spAutoFit/>
                </a:bodyPr>
                <a:lstStyle/>
                <a:p>
                  <a:r>
                    <a:rPr lang="en-US" sz="1800" b="1" dirty="0"/>
                    <a:t>Noncoding Constrained Regions</a:t>
                  </a:r>
                </a:p>
              </p:txBody>
            </p:sp>
          </p:grpSp>
          <p:sp>
            <p:nvSpPr>
              <p:cNvPr id="36" name="TextBox 35">
                <a:extLst>
                  <a:ext uri="{FF2B5EF4-FFF2-40B4-BE49-F238E27FC236}">
                    <a16:creationId xmlns:a16="http://schemas.microsoft.com/office/drawing/2014/main" id="{3DDFA9F8-2A15-76E5-1A8D-93065EB41A37}"/>
                  </a:ext>
                </a:extLst>
              </p:cNvPr>
              <p:cNvSpPr txBox="1"/>
              <p:nvPr/>
            </p:nvSpPr>
            <p:spPr>
              <a:xfrm>
                <a:off x="3510126" y="1569144"/>
                <a:ext cx="554959" cy="307777"/>
              </a:xfrm>
              <a:prstGeom prst="rect">
                <a:avLst/>
              </a:prstGeom>
              <a:noFill/>
            </p:spPr>
            <p:txBody>
              <a:bodyPr wrap="none" rtlCol="0">
                <a:spAutoFit/>
              </a:bodyPr>
              <a:lstStyle/>
              <a:p>
                <a:pPr algn="ctr"/>
                <a:r>
                  <a:rPr lang="en-US" dirty="0">
                    <a:solidFill>
                      <a:srgbClr val="4E4E4E"/>
                    </a:solidFill>
                  </a:rPr>
                  <a:t>SNV</a:t>
                </a:r>
              </a:p>
            </p:txBody>
          </p:sp>
          <p:sp>
            <p:nvSpPr>
              <p:cNvPr id="37" name="TextBox 36">
                <a:extLst>
                  <a:ext uri="{FF2B5EF4-FFF2-40B4-BE49-F238E27FC236}">
                    <a16:creationId xmlns:a16="http://schemas.microsoft.com/office/drawing/2014/main" id="{7B90BB6A-AE9A-1B6A-F82E-08B9122707BE}"/>
                  </a:ext>
                </a:extLst>
              </p:cNvPr>
              <p:cNvSpPr txBox="1"/>
              <p:nvPr/>
            </p:nvSpPr>
            <p:spPr>
              <a:xfrm>
                <a:off x="3368085" y="2264897"/>
                <a:ext cx="841897" cy="523220"/>
              </a:xfrm>
              <a:prstGeom prst="rect">
                <a:avLst/>
              </a:prstGeom>
              <a:noFill/>
            </p:spPr>
            <p:txBody>
              <a:bodyPr wrap="none" rtlCol="0">
                <a:spAutoFit/>
              </a:bodyPr>
              <a:lstStyle/>
              <a:p>
                <a:pPr algn="ctr"/>
                <a:r>
                  <a:rPr lang="en-US" dirty="0">
                    <a:solidFill>
                      <a:srgbClr val="4E4E4E"/>
                    </a:solidFill>
                  </a:rPr>
                  <a:t>Deletion</a:t>
                </a:r>
              </a:p>
              <a:p>
                <a:pPr algn="ctr"/>
                <a:r>
                  <a:rPr lang="en-US" dirty="0">
                    <a:solidFill>
                      <a:srgbClr val="4E4E4E"/>
                    </a:solidFill>
                  </a:rPr>
                  <a:t>SV</a:t>
                </a:r>
              </a:p>
            </p:txBody>
          </p:sp>
          <p:sp>
            <p:nvSpPr>
              <p:cNvPr id="38" name="TextBox 37">
                <a:extLst>
                  <a:ext uri="{FF2B5EF4-FFF2-40B4-BE49-F238E27FC236}">
                    <a16:creationId xmlns:a16="http://schemas.microsoft.com/office/drawing/2014/main" id="{B8237B41-35F9-CCD9-A558-50DBB20CBEAC}"/>
                  </a:ext>
                </a:extLst>
              </p:cNvPr>
              <p:cNvSpPr txBox="1"/>
              <p:nvPr/>
            </p:nvSpPr>
            <p:spPr>
              <a:xfrm>
                <a:off x="3252042" y="3057461"/>
                <a:ext cx="1071126" cy="523220"/>
              </a:xfrm>
              <a:prstGeom prst="rect">
                <a:avLst/>
              </a:prstGeom>
              <a:noFill/>
            </p:spPr>
            <p:txBody>
              <a:bodyPr wrap="none" rtlCol="0">
                <a:spAutoFit/>
              </a:bodyPr>
              <a:lstStyle/>
              <a:p>
                <a:pPr algn="ctr"/>
                <a:r>
                  <a:rPr lang="en-US" dirty="0">
                    <a:solidFill>
                      <a:srgbClr val="4E4E4E"/>
                    </a:solidFill>
                  </a:rPr>
                  <a:t>Duplication</a:t>
                </a:r>
              </a:p>
              <a:p>
                <a:pPr algn="ctr"/>
                <a:r>
                  <a:rPr lang="en-US" dirty="0">
                    <a:solidFill>
                      <a:srgbClr val="4E4E4E"/>
                    </a:solidFill>
                  </a:rPr>
                  <a:t>SV</a:t>
                </a:r>
              </a:p>
            </p:txBody>
          </p:sp>
        </p:grpSp>
        <p:sp>
          <p:nvSpPr>
            <p:cNvPr id="59" name="TextBox 58">
              <a:extLst>
                <a:ext uri="{FF2B5EF4-FFF2-40B4-BE49-F238E27FC236}">
                  <a16:creationId xmlns:a16="http://schemas.microsoft.com/office/drawing/2014/main" id="{D9C9AA12-1E62-6BB9-C541-CF2A81FD019A}"/>
                </a:ext>
              </a:extLst>
            </p:cNvPr>
            <p:cNvSpPr txBox="1"/>
            <p:nvPr/>
          </p:nvSpPr>
          <p:spPr>
            <a:xfrm>
              <a:off x="5739897" y="4072506"/>
              <a:ext cx="1766830" cy="307777"/>
            </a:xfrm>
            <a:prstGeom prst="rect">
              <a:avLst/>
            </a:prstGeom>
            <a:noFill/>
          </p:spPr>
          <p:txBody>
            <a:bodyPr wrap="none" rtlCol="0">
              <a:spAutoFit/>
            </a:bodyPr>
            <a:lstStyle/>
            <a:p>
              <a:r>
                <a:rPr lang="en-US" dirty="0">
                  <a:solidFill>
                    <a:srgbClr val="4E4E4E"/>
                  </a:solidFill>
                </a:rPr>
                <a:t>Odds ratio (95% CI)</a:t>
              </a:r>
            </a:p>
          </p:txBody>
        </p:sp>
      </p:grpSp>
      <p:grpSp>
        <p:nvGrpSpPr>
          <p:cNvPr id="10" name="Group 9">
            <a:extLst>
              <a:ext uri="{FF2B5EF4-FFF2-40B4-BE49-F238E27FC236}">
                <a16:creationId xmlns:a16="http://schemas.microsoft.com/office/drawing/2014/main" id="{EFD1F772-C652-440B-E5C5-FA56CFA77CC6}"/>
              </a:ext>
            </a:extLst>
          </p:cNvPr>
          <p:cNvGrpSpPr/>
          <p:nvPr/>
        </p:nvGrpSpPr>
        <p:grpSpPr>
          <a:xfrm>
            <a:off x="0" y="-1"/>
            <a:ext cx="3098579" cy="5143500"/>
            <a:chOff x="0" y="-1"/>
            <a:chExt cx="3338623"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0" y="1230151"/>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However, there is a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significant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deletion and duplication structural variation (SV) in noncoding constrained regions</a:t>
              </a:r>
            </a:p>
          </p:txBody>
        </p:sp>
      </p:grpSp>
      <p:sp>
        <p:nvSpPr>
          <p:cNvPr id="17" name="Triangle 16">
            <a:extLst>
              <a:ext uri="{FF2B5EF4-FFF2-40B4-BE49-F238E27FC236}">
                <a16:creationId xmlns:a16="http://schemas.microsoft.com/office/drawing/2014/main" id="{23FC3D54-CD48-AEC9-A3A8-E18E6BC24266}"/>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DF45CB95-258A-57CC-46DF-EDDD218D9A3E}"/>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A5FE9C9E-01D6-FEEC-EE54-2F058E404725}"/>
              </a:ext>
            </a:extLst>
          </p:cNvPr>
          <p:cNvSpPr txBox="1"/>
          <p:nvPr/>
        </p:nvSpPr>
        <p:spPr>
          <a:xfrm>
            <a:off x="8536781" y="-878681"/>
            <a:ext cx="184731" cy="307777"/>
          </a:xfrm>
          <a:prstGeom prst="rect">
            <a:avLst/>
          </a:prstGeom>
          <a:noFill/>
        </p:spPr>
        <p:txBody>
          <a:bodyPr wrap="none" rtlCol="0">
            <a:spAutoFit/>
          </a:bodyPr>
          <a:lstStyle/>
          <a:p>
            <a:endParaRPr lang="en-US" dirty="0"/>
          </a:p>
        </p:txBody>
      </p:sp>
      <p:sp>
        <p:nvSpPr>
          <p:cNvPr id="40" name="Rectangle 39">
            <a:extLst>
              <a:ext uri="{FF2B5EF4-FFF2-40B4-BE49-F238E27FC236}">
                <a16:creationId xmlns:a16="http://schemas.microsoft.com/office/drawing/2014/main" id="{EA70DB39-D2F2-13E9-1ACF-153EE19661C7}"/>
              </a:ext>
            </a:extLst>
          </p:cNvPr>
          <p:cNvSpPr/>
          <p:nvPr/>
        </p:nvSpPr>
        <p:spPr>
          <a:xfrm>
            <a:off x="3161944" y="2150771"/>
            <a:ext cx="5877556" cy="15545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9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8DBC0A33-F808-6E2C-E276-822EE227A2EF}"/>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40CE9F4E-8EFB-2355-7FCC-9ED92249795D}"/>
              </a:ext>
            </a:extLst>
          </p:cNvPr>
          <p:cNvGrpSpPr/>
          <p:nvPr/>
        </p:nvGrpSpPr>
        <p:grpSpPr>
          <a:xfrm>
            <a:off x="3252042" y="779742"/>
            <a:ext cx="5787458" cy="3600541"/>
            <a:chOff x="3252042" y="779742"/>
            <a:chExt cx="5787458" cy="3600541"/>
          </a:xfrm>
        </p:grpSpPr>
        <p:grpSp>
          <p:nvGrpSpPr>
            <p:cNvPr id="39" name="Group 38">
              <a:extLst>
                <a:ext uri="{FF2B5EF4-FFF2-40B4-BE49-F238E27FC236}">
                  <a16:creationId xmlns:a16="http://schemas.microsoft.com/office/drawing/2014/main" id="{4D3A2E9C-BB81-FF61-80E7-F1AC1C9205E3}"/>
                </a:ext>
              </a:extLst>
            </p:cNvPr>
            <p:cNvGrpSpPr/>
            <p:nvPr/>
          </p:nvGrpSpPr>
          <p:grpSpPr>
            <a:xfrm>
              <a:off x="3252042" y="779742"/>
              <a:ext cx="5787458" cy="3399350"/>
              <a:chOff x="3252042" y="779742"/>
              <a:chExt cx="5787458" cy="3399350"/>
            </a:xfrm>
          </p:grpSpPr>
          <p:grpSp>
            <p:nvGrpSpPr>
              <p:cNvPr id="32" name="Group 31">
                <a:extLst>
                  <a:ext uri="{FF2B5EF4-FFF2-40B4-BE49-F238E27FC236}">
                    <a16:creationId xmlns:a16="http://schemas.microsoft.com/office/drawing/2014/main" id="{F33F8006-5C44-A583-7F3C-2802E611B7F8}"/>
                  </a:ext>
                </a:extLst>
              </p:cNvPr>
              <p:cNvGrpSpPr/>
              <p:nvPr/>
            </p:nvGrpSpPr>
            <p:grpSpPr>
              <a:xfrm>
                <a:off x="4207125" y="779742"/>
                <a:ext cx="4832375" cy="3399350"/>
                <a:chOff x="4207125" y="779742"/>
                <a:chExt cx="4832375" cy="3399350"/>
              </a:xfrm>
            </p:grpSpPr>
            <p:pic>
              <p:nvPicPr>
                <p:cNvPr id="24" name="Picture 23" descr="A graph with red and blue lines&#10;&#10;Description automatically generated">
                  <a:extLst>
                    <a:ext uri="{FF2B5EF4-FFF2-40B4-BE49-F238E27FC236}">
                      <a16:creationId xmlns:a16="http://schemas.microsoft.com/office/drawing/2014/main" id="{C4F6A8EE-6BE0-35CF-7137-38DBEA692B74}"/>
                    </a:ext>
                  </a:extLst>
                </p:cNvPr>
                <p:cNvPicPr>
                  <a:picLocks noChangeAspect="1"/>
                </p:cNvPicPr>
                <p:nvPr/>
              </p:nvPicPr>
              <p:blipFill>
                <a:blip r:embed="rId3"/>
                <a:srcRect r="20262"/>
                <a:stretch/>
              </p:blipFill>
              <p:spPr>
                <a:xfrm>
                  <a:off x="4207125" y="1148955"/>
                  <a:ext cx="4832375" cy="3030137"/>
                </a:xfrm>
                <a:prstGeom prst="rect">
                  <a:avLst/>
                </a:prstGeom>
              </p:spPr>
            </p:pic>
            <p:sp>
              <p:nvSpPr>
                <p:cNvPr id="25" name="TextBox 24">
                  <a:extLst>
                    <a:ext uri="{FF2B5EF4-FFF2-40B4-BE49-F238E27FC236}">
                      <a16:creationId xmlns:a16="http://schemas.microsoft.com/office/drawing/2014/main" id="{1233DC0F-F7E5-933A-9D4C-C91CD6E68769}"/>
                    </a:ext>
                  </a:extLst>
                </p:cNvPr>
                <p:cNvSpPr txBox="1"/>
                <p:nvPr/>
              </p:nvSpPr>
              <p:spPr>
                <a:xfrm>
                  <a:off x="4340242" y="779742"/>
                  <a:ext cx="3775393" cy="369332"/>
                </a:xfrm>
                <a:prstGeom prst="rect">
                  <a:avLst/>
                </a:prstGeom>
                <a:noFill/>
              </p:spPr>
              <p:txBody>
                <a:bodyPr wrap="none" rtlCol="0">
                  <a:spAutoFit/>
                </a:bodyPr>
                <a:lstStyle/>
                <a:p>
                  <a:r>
                    <a:rPr lang="en-US" sz="1800" b="1" dirty="0"/>
                    <a:t>Noncoding Constrained Regions</a:t>
                  </a:r>
                </a:p>
              </p:txBody>
            </p:sp>
          </p:grpSp>
          <p:sp>
            <p:nvSpPr>
              <p:cNvPr id="36" name="TextBox 35">
                <a:extLst>
                  <a:ext uri="{FF2B5EF4-FFF2-40B4-BE49-F238E27FC236}">
                    <a16:creationId xmlns:a16="http://schemas.microsoft.com/office/drawing/2014/main" id="{C5B90574-AAD8-1051-252C-F7C702189401}"/>
                  </a:ext>
                </a:extLst>
              </p:cNvPr>
              <p:cNvSpPr txBox="1"/>
              <p:nvPr/>
            </p:nvSpPr>
            <p:spPr>
              <a:xfrm>
                <a:off x="3510126" y="1569144"/>
                <a:ext cx="554959" cy="307777"/>
              </a:xfrm>
              <a:prstGeom prst="rect">
                <a:avLst/>
              </a:prstGeom>
              <a:noFill/>
            </p:spPr>
            <p:txBody>
              <a:bodyPr wrap="none" rtlCol="0">
                <a:spAutoFit/>
              </a:bodyPr>
              <a:lstStyle/>
              <a:p>
                <a:pPr algn="ctr"/>
                <a:r>
                  <a:rPr lang="en-US" dirty="0">
                    <a:solidFill>
                      <a:srgbClr val="4E4E4E"/>
                    </a:solidFill>
                  </a:rPr>
                  <a:t>SNV</a:t>
                </a:r>
              </a:p>
            </p:txBody>
          </p:sp>
          <p:sp>
            <p:nvSpPr>
              <p:cNvPr id="37" name="TextBox 36">
                <a:extLst>
                  <a:ext uri="{FF2B5EF4-FFF2-40B4-BE49-F238E27FC236}">
                    <a16:creationId xmlns:a16="http://schemas.microsoft.com/office/drawing/2014/main" id="{4C44FBF3-5E34-C552-EDDF-DCDE6F477025}"/>
                  </a:ext>
                </a:extLst>
              </p:cNvPr>
              <p:cNvSpPr txBox="1"/>
              <p:nvPr/>
            </p:nvSpPr>
            <p:spPr>
              <a:xfrm>
                <a:off x="3368085" y="2264897"/>
                <a:ext cx="841897" cy="523220"/>
              </a:xfrm>
              <a:prstGeom prst="rect">
                <a:avLst/>
              </a:prstGeom>
              <a:noFill/>
            </p:spPr>
            <p:txBody>
              <a:bodyPr wrap="none" rtlCol="0">
                <a:spAutoFit/>
              </a:bodyPr>
              <a:lstStyle/>
              <a:p>
                <a:pPr algn="ctr"/>
                <a:r>
                  <a:rPr lang="en-US" dirty="0">
                    <a:solidFill>
                      <a:srgbClr val="4E4E4E"/>
                    </a:solidFill>
                  </a:rPr>
                  <a:t>Deletion</a:t>
                </a:r>
              </a:p>
              <a:p>
                <a:pPr algn="ctr"/>
                <a:r>
                  <a:rPr lang="en-US" dirty="0">
                    <a:solidFill>
                      <a:srgbClr val="4E4E4E"/>
                    </a:solidFill>
                  </a:rPr>
                  <a:t>SV</a:t>
                </a:r>
              </a:p>
            </p:txBody>
          </p:sp>
          <p:sp>
            <p:nvSpPr>
              <p:cNvPr id="38" name="TextBox 37">
                <a:extLst>
                  <a:ext uri="{FF2B5EF4-FFF2-40B4-BE49-F238E27FC236}">
                    <a16:creationId xmlns:a16="http://schemas.microsoft.com/office/drawing/2014/main" id="{5D2ED6E8-CB42-71E7-8879-5D36EAA71A4E}"/>
                  </a:ext>
                </a:extLst>
              </p:cNvPr>
              <p:cNvSpPr txBox="1"/>
              <p:nvPr/>
            </p:nvSpPr>
            <p:spPr>
              <a:xfrm>
                <a:off x="3252042" y="3057461"/>
                <a:ext cx="1071126" cy="523220"/>
              </a:xfrm>
              <a:prstGeom prst="rect">
                <a:avLst/>
              </a:prstGeom>
              <a:noFill/>
            </p:spPr>
            <p:txBody>
              <a:bodyPr wrap="none" rtlCol="0">
                <a:spAutoFit/>
              </a:bodyPr>
              <a:lstStyle/>
              <a:p>
                <a:pPr algn="ctr"/>
                <a:r>
                  <a:rPr lang="en-US" dirty="0">
                    <a:solidFill>
                      <a:srgbClr val="4E4E4E"/>
                    </a:solidFill>
                  </a:rPr>
                  <a:t>Duplication</a:t>
                </a:r>
              </a:p>
              <a:p>
                <a:pPr algn="ctr"/>
                <a:r>
                  <a:rPr lang="en-US" dirty="0">
                    <a:solidFill>
                      <a:srgbClr val="4E4E4E"/>
                    </a:solidFill>
                  </a:rPr>
                  <a:t>SV</a:t>
                </a:r>
              </a:p>
            </p:txBody>
          </p:sp>
        </p:grpSp>
        <p:sp>
          <p:nvSpPr>
            <p:cNvPr id="59" name="TextBox 58">
              <a:extLst>
                <a:ext uri="{FF2B5EF4-FFF2-40B4-BE49-F238E27FC236}">
                  <a16:creationId xmlns:a16="http://schemas.microsoft.com/office/drawing/2014/main" id="{159897E5-EC6A-B523-FE6C-C59660B802B8}"/>
                </a:ext>
              </a:extLst>
            </p:cNvPr>
            <p:cNvSpPr txBox="1"/>
            <p:nvPr/>
          </p:nvSpPr>
          <p:spPr>
            <a:xfrm>
              <a:off x="5739897" y="4072506"/>
              <a:ext cx="1766830" cy="307777"/>
            </a:xfrm>
            <a:prstGeom prst="rect">
              <a:avLst/>
            </a:prstGeom>
            <a:noFill/>
          </p:spPr>
          <p:txBody>
            <a:bodyPr wrap="none" rtlCol="0">
              <a:spAutoFit/>
            </a:bodyPr>
            <a:lstStyle/>
            <a:p>
              <a:r>
                <a:rPr lang="en-US" dirty="0">
                  <a:solidFill>
                    <a:srgbClr val="4E4E4E"/>
                  </a:solidFill>
                </a:rPr>
                <a:t>Odds ratio (95% CI)</a:t>
              </a:r>
            </a:p>
          </p:txBody>
        </p:sp>
      </p:grpSp>
      <p:grpSp>
        <p:nvGrpSpPr>
          <p:cNvPr id="10" name="Group 9">
            <a:extLst>
              <a:ext uri="{FF2B5EF4-FFF2-40B4-BE49-F238E27FC236}">
                <a16:creationId xmlns:a16="http://schemas.microsoft.com/office/drawing/2014/main" id="{F4DDF49A-4CCD-0C87-3E9E-992F1EA5D08B}"/>
              </a:ext>
            </a:extLst>
          </p:cNvPr>
          <p:cNvGrpSpPr/>
          <p:nvPr/>
        </p:nvGrpSpPr>
        <p:grpSpPr>
          <a:xfrm>
            <a:off x="0" y="-1"/>
            <a:ext cx="3098579" cy="5143500"/>
            <a:chOff x="0" y="-1"/>
            <a:chExt cx="3338623" cy="5143500"/>
          </a:xfrm>
        </p:grpSpPr>
        <p:sp>
          <p:nvSpPr>
            <p:cNvPr id="8" name="Rectangle 7">
              <a:extLst>
                <a:ext uri="{FF2B5EF4-FFF2-40B4-BE49-F238E27FC236}">
                  <a16:creationId xmlns:a16="http://schemas.microsoft.com/office/drawing/2014/main" id="{CE191EC4-6EAE-5636-333A-E02B561DC21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887225E-21F1-AA38-4D3A-110233DED8B9}"/>
                </a:ext>
              </a:extLst>
            </p:cNvPr>
            <p:cNvSpPr txBox="1"/>
            <p:nvPr/>
          </p:nvSpPr>
          <p:spPr>
            <a:xfrm>
              <a:off x="0" y="1230151"/>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However, there is a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significant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deletion and duplication structural variation (SV) in noncoding constrained regions</a:t>
              </a:r>
            </a:p>
          </p:txBody>
        </p:sp>
      </p:grpSp>
      <p:sp>
        <p:nvSpPr>
          <p:cNvPr id="17" name="Triangle 16">
            <a:extLst>
              <a:ext uri="{FF2B5EF4-FFF2-40B4-BE49-F238E27FC236}">
                <a16:creationId xmlns:a16="http://schemas.microsoft.com/office/drawing/2014/main" id="{8CEA417C-485B-AE47-F7AC-0F915412B4EF}"/>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D008EF92-BF44-79E6-A505-962FCBBA9ADD}"/>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22F0A948-2A26-958A-4506-0E1CC5851651}"/>
              </a:ext>
            </a:extLst>
          </p:cNvPr>
          <p:cNvSpPr txBox="1"/>
          <p:nvPr/>
        </p:nvSpPr>
        <p:spPr>
          <a:xfrm>
            <a:off x="8536781" y="-878681"/>
            <a:ext cx="184731" cy="307777"/>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D45338DB-3B5F-6657-B81B-73FDAFD2850E}"/>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633E5060-6C7D-4747-6CD1-8155378A3B02}"/>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bg1"/>
                </a:solidFill>
                <a:latin typeface="Open Sans" panose="020B0606030504020204" pitchFamily="34" charset="0"/>
                <a:ea typeface="Open Sans" panose="020B0606030504020204" pitchFamily="34" charset="0"/>
                <a:cs typeface="Open Sans" panose="020B0606030504020204" pitchFamily="34" charset="0"/>
              </a:rPr>
              <a:t>Let’s focus on structural variation instead</a:t>
            </a:r>
          </a:p>
        </p:txBody>
      </p:sp>
    </p:spTree>
    <p:extLst>
      <p:ext uri="{BB962C8B-B14F-4D97-AF65-F5344CB8AC3E}">
        <p14:creationId xmlns:p14="http://schemas.microsoft.com/office/powerpoint/2010/main" val="1445642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Autofit/>
          </a:bodyPr>
          <a:lstStyle/>
          <a:p>
            <a:r>
              <a:rPr lang="en-US" sz="2800" dirty="0"/>
              <a:t>Deletion events are well-characterized in WGSPD</a:t>
            </a:r>
          </a:p>
        </p:txBody>
      </p:sp>
      <p:pic>
        <p:nvPicPr>
          <p:cNvPr id="11" name="Picture 10" descr="A graph of different colored lines&#10;&#10;Description automatically generated">
            <a:extLst>
              <a:ext uri="{FF2B5EF4-FFF2-40B4-BE49-F238E27FC236}">
                <a16:creationId xmlns:a16="http://schemas.microsoft.com/office/drawing/2014/main" id="{AD07878E-1266-B05F-0118-10A9883B4169}"/>
              </a:ext>
            </a:extLst>
          </p:cNvPr>
          <p:cNvPicPr>
            <a:picLocks noChangeAspect="1"/>
          </p:cNvPicPr>
          <p:nvPr/>
        </p:nvPicPr>
        <p:blipFill rotWithShape="1">
          <a:blip r:embed="rId3"/>
          <a:srcRect t="9649"/>
          <a:stretch/>
        </p:blipFill>
        <p:spPr>
          <a:xfrm>
            <a:off x="1882844" y="1256044"/>
            <a:ext cx="5378312" cy="3887456"/>
          </a:xfrm>
          <a:prstGeom prst="rect">
            <a:avLst/>
          </a:prstGeom>
        </p:spPr>
      </p:pic>
      <p:sp>
        <p:nvSpPr>
          <p:cNvPr id="3" name="Rectangle 2">
            <a:extLst>
              <a:ext uri="{FF2B5EF4-FFF2-40B4-BE49-F238E27FC236}">
                <a16:creationId xmlns:a16="http://schemas.microsoft.com/office/drawing/2014/main" id="{053C0062-B13F-A49B-DF2D-F3E6638C1DEB}"/>
              </a:ext>
            </a:extLst>
          </p:cNvPr>
          <p:cNvSpPr/>
          <p:nvPr/>
        </p:nvSpPr>
        <p:spPr>
          <a:xfrm>
            <a:off x="3999244" y="1256044"/>
            <a:ext cx="667024" cy="35872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846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9" name="Group 8">
            <a:extLst>
              <a:ext uri="{FF2B5EF4-FFF2-40B4-BE49-F238E27FC236}">
                <a16:creationId xmlns:a16="http://schemas.microsoft.com/office/drawing/2014/main" id="{5C284519-5DA3-1995-3378-5DD1AD8B5FAE}"/>
              </a:ext>
            </a:extLst>
          </p:cNvPr>
          <p:cNvGrpSpPr/>
          <p:nvPr/>
        </p:nvGrpSpPr>
        <p:grpSpPr>
          <a:xfrm>
            <a:off x="-1" y="-1"/>
            <a:ext cx="3098580" cy="5143500"/>
            <a:chOff x="-1" y="-1"/>
            <a:chExt cx="3098580"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098579"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DE7BDAD5-8119-60A3-CC0C-49FE5D9CEEB4}"/>
                </a:ext>
              </a:extLst>
            </p:cNvPr>
            <p:cNvSpPr txBox="1"/>
            <p:nvPr/>
          </p:nvSpPr>
          <p:spPr>
            <a:xfrm>
              <a:off x="-1" y="1417587"/>
              <a:ext cx="3098580" cy="2308324"/>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 strong concordance between rare deletion SVs and existing SNV constraint metrics. </a:t>
              </a:r>
            </a:p>
          </p:txBody>
        </p:sp>
      </p:grpSp>
      <p:pic>
        <p:nvPicPr>
          <p:cNvPr id="2" name="Picture 2" descr="Fig. 4">
            <a:extLst>
              <a:ext uri="{FF2B5EF4-FFF2-40B4-BE49-F238E27FC236}">
                <a16:creationId xmlns:a16="http://schemas.microsoft.com/office/drawing/2014/main" id="{A5D455DD-0710-ADFB-8868-417C28166A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8" t="71294" r="67656"/>
          <a:stretch/>
        </p:blipFill>
        <p:spPr bwMode="auto">
          <a:xfrm>
            <a:off x="4095946" y="819815"/>
            <a:ext cx="4496585" cy="35038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76DB9E-5DD1-7BC3-26D5-99462D5B3AD9}"/>
              </a:ext>
            </a:extLst>
          </p:cNvPr>
          <p:cNvSpPr txBox="1"/>
          <p:nvPr/>
        </p:nvSpPr>
        <p:spPr>
          <a:xfrm>
            <a:off x="4440468" y="3922850"/>
            <a:ext cx="4703532" cy="369332"/>
          </a:xfrm>
          <a:prstGeom prst="rect">
            <a:avLst/>
          </a:prstGeom>
          <a:noFill/>
        </p:spPr>
        <p:txBody>
          <a:bodyPr wrap="none" rtlCol="0">
            <a:spAutoFit/>
          </a:bodyPr>
          <a:lstStyle/>
          <a:p>
            <a:r>
              <a:rPr lang="en-US" sz="1800" b="1" dirty="0" err="1">
                <a:latin typeface="Open Sans" panose="020B0606030504020204" pitchFamily="34" charset="0"/>
                <a:ea typeface="Open Sans" panose="020B0606030504020204" pitchFamily="34" charset="0"/>
                <a:cs typeface="Open Sans" panose="020B0606030504020204" pitchFamily="34" charset="0"/>
              </a:rPr>
              <a:t>pLoF</a:t>
            </a:r>
            <a:r>
              <a:rPr lang="en-US" sz="1800" b="1" dirty="0">
                <a:latin typeface="Open Sans" panose="020B0606030504020204" pitchFamily="34" charset="0"/>
                <a:ea typeface="Open Sans" panose="020B0606030504020204" pitchFamily="34" charset="0"/>
                <a:cs typeface="Open Sans" panose="020B0606030504020204" pitchFamily="34" charset="0"/>
              </a:rPr>
              <a:t> SNV constraint (LOEUF) percentile</a:t>
            </a:r>
          </a:p>
        </p:txBody>
      </p:sp>
      <p:sp>
        <p:nvSpPr>
          <p:cNvPr id="4" name="TextBox 3">
            <a:extLst>
              <a:ext uri="{FF2B5EF4-FFF2-40B4-BE49-F238E27FC236}">
                <a16:creationId xmlns:a16="http://schemas.microsoft.com/office/drawing/2014/main" id="{5AAF22E8-6EA7-7D73-D06E-C820AA9535B6}"/>
              </a:ext>
            </a:extLst>
          </p:cNvPr>
          <p:cNvSpPr txBox="1"/>
          <p:nvPr/>
        </p:nvSpPr>
        <p:spPr>
          <a:xfrm>
            <a:off x="7361140" y="4881889"/>
            <a:ext cx="1782860"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Collins et al. (2020) Nature </a:t>
            </a:r>
          </a:p>
        </p:txBody>
      </p:sp>
    </p:spTree>
    <p:extLst>
      <p:ext uri="{BB962C8B-B14F-4D97-AF65-F5344CB8AC3E}">
        <p14:creationId xmlns:p14="http://schemas.microsoft.com/office/powerpoint/2010/main" val="1529856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48" name="Group 47">
            <a:extLst>
              <a:ext uri="{FF2B5EF4-FFF2-40B4-BE49-F238E27FC236}">
                <a16:creationId xmlns:a16="http://schemas.microsoft.com/office/drawing/2014/main" id="{F56D11DA-0855-EC2B-DFCB-669FBDC3D5E4}"/>
              </a:ext>
            </a:extLst>
          </p:cNvPr>
          <p:cNvGrpSpPr/>
          <p:nvPr/>
        </p:nvGrpSpPr>
        <p:grpSpPr>
          <a:xfrm>
            <a:off x="3362279" y="-6668"/>
            <a:ext cx="5697990" cy="4431497"/>
            <a:chOff x="3362279" y="-6668"/>
            <a:chExt cx="5697990" cy="4431497"/>
          </a:xfrm>
        </p:grpSpPr>
        <p:grpSp>
          <p:nvGrpSpPr>
            <p:cNvPr id="44" name="Group 43">
              <a:extLst>
                <a:ext uri="{FF2B5EF4-FFF2-40B4-BE49-F238E27FC236}">
                  <a16:creationId xmlns:a16="http://schemas.microsoft.com/office/drawing/2014/main" id="{9AB273EA-5D85-3DAC-12E2-DFC4C531A962}"/>
                </a:ext>
              </a:extLst>
            </p:cNvPr>
            <p:cNvGrpSpPr/>
            <p:nvPr/>
          </p:nvGrpSpPr>
          <p:grpSpPr>
            <a:xfrm>
              <a:off x="4209323" y="-6668"/>
              <a:ext cx="4850946" cy="4431497"/>
              <a:chOff x="4209323" y="-6668"/>
              <a:chExt cx="4850946" cy="4431497"/>
            </a:xfrm>
          </p:grpSpPr>
          <p:grpSp>
            <p:nvGrpSpPr>
              <p:cNvPr id="42" name="Group 41">
                <a:extLst>
                  <a:ext uri="{FF2B5EF4-FFF2-40B4-BE49-F238E27FC236}">
                    <a16:creationId xmlns:a16="http://schemas.microsoft.com/office/drawing/2014/main" id="{EAC39AAB-D0D1-0FB6-F1A5-ED3760598345}"/>
                  </a:ext>
                </a:extLst>
              </p:cNvPr>
              <p:cNvGrpSpPr/>
              <p:nvPr/>
            </p:nvGrpSpPr>
            <p:grpSpPr>
              <a:xfrm>
                <a:off x="4209323" y="348979"/>
                <a:ext cx="4850946" cy="4075850"/>
                <a:chOff x="4209323" y="357771"/>
                <a:chExt cx="4850946" cy="4075850"/>
              </a:xfrm>
            </p:grpSpPr>
            <p:grpSp>
              <p:nvGrpSpPr>
                <p:cNvPr id="37" name="Group 36">
                  <a:extLst>
                    <a:ext uri="{FF2B5EF4-FFF2-40B4-BE49-F238E27FC236}">
                      <a16:creationId xmlns:a16="http://schemas.microsoft.com/office/drawing/2014/main" id="{B0C28793-3D54-59D6-74C1-A81465C510EC}"/>
                    </a:ext>
                  </a:extLst>
                </p:cNvPr>
                <p:cNvGrpSpPr/>
                <p:nvPr/>
              </p:nvGrpSpPr>
              <p:grpSpPr>
                <a:xfrm>
                  <a:off x="4209323" y="357771"/>
                  <a:ext cx="4850946" cy="3863137"/>
                  <a:chOff x="3071435" y="1280362"/>
                  <a:chExt cx="4850946" cy="3863137"/>
                </a:xfrm>
              </p:grpSpPr>
              <p:pic>
                <p:nvPicPr>
                  <p:cNvPr id="38" name="Picture 37" descr="A graph of a gene set&#10;&#10;Description automatically generated with medium confidence">
                    <a:extLst>
                      <a:ext uri="{FF2B5EF4-FFF2-40B4-BE49-F238E27FC236}">
                        <a16:creationId xmlns:a16="http://schemas.microsoft.com/office/drawing/2014/main" id="{C98DC28B-9EF6-EFCE-A07B-E3CBE777029B}"/>
                      </a:ext>
                    </a:extLst>
                  </p:cNvPr>
                  <p:cNvPicPr>
                    <a:picLocks noChangeAspect="1"/>
                  </p:cNvPicPr>
                  <p:nvPr/>
                </p:nvPicPr>
                <p:blipFill>
                  <a:blip r:embed="rId3"/>
                  <a:srcRect t="5443" r="37457" b="76045"/>
                  <a:stretch/>
                </p:blipFill>
                <p:spPr>
                  <a:xfrm>
                    <a:off x="3071435" y="1280362"/>
                    <a:ext cx="4850946" cy="1696917"/>
                  </a:xfrm>
                  <a:prstGeom prst="rect">
                    <a:avLst/>
                  </a:prstGeom>
                </p:spPr>
              </p:pic>
              <p:pic>
                <p:nvPicPr>
                  <p:cNvPr id="39" name="Picture 38" descr="A graph of a gene set&#10;&#10;Description automatically generated with medium confidence">
                    <a:extLst>
                      <a:ext uri="{FF2B5EF4-FFF2-40B4-BE49-F238E27FC236}">
                        <a16:creationId xmlns:a16="http://schemas.microsoft.com/office/drawing/2014/main" id="{EA5FBD55-847F-D4CE-2E17-173B24978B3A}"/>
                      </a:ext>
                    </a:extLst>
                  </p:cNvPr>
                  <p:cNvPicPr>
                    <a:picLocks noChangeAspect="1"/>
                  </p:cNvPicPr>
                  <p:nvPr/>
                </p:nvPicPr>
                <p:blipFill>
                  <a:blip r:embed="rId3"/>
                  <a:srcRect t="95993" r="37457" b="-34"/>
                  <a:stretch/>
                </p:blipFill>
                <p:spPr>
                  <a:xfrm>
                    <a:off x="3071435" y="4773140"/>
                    <a:ext cx="4850946" cy="370359"/>
                  </a:xfrm>
                  <a:prstGeom prst="rect">
                    <a:avLst/>
                  </a:prstGeom>
                </p:spPr>
              </p:pic>
              <p:pic>
                <p:nvPicPr>
                  <p:cNvPr id="40" name="Picture 39" descr="A graph of a gene set&#10;&#10;Description automatically generated with medium confidence">
                    <a:extLst>
                      <a:ext uri="{FF2B5EF4-FFF2-40B4-BE49-F238E27FC236}">
                        <a16:creationId xmlns:a16="http://schemas.microsoft.com/office/drawing/2014/main" id="{D169B2E5-BADB-A05E-4E93-BD08FDBAB601}"/>
                      </a:ext>
                    </a:extLst>
                  </p:cNvPr>
                  <p:cNvPicPr>
                    <a:picLocks noChangeAspect="1"/>
                  </p:cNvPicPr>
                  <p:nvPr/>
                </p:nvPicPr>
                <p:blipFill>
                  <a:blip r:embed="rId3"/>
                  <a:srcRect t="28168" r="37457" b="53320"/>
                  <a:stretch/>
                </p:blipFill>
                <p:spPr>
                  <a:xfrm>
                    <a:off x="3071435" y="3076223"/>
                    <a:ext cx="4850946" cy="1696917"/>
                  </a:xfrm>
                  <a:prstGeom prst="rect">
                    <a:avLst/>
                  </a:prstGeom>
                </p:spPr>
              </p:pic>
            </p:grpSp>
            <p:sp>
              <p:nvSpPr>
                <p:cNvPr id="41" name="TextBox 40">
                  <a:extLst>
                    <a:ext uri="{FF2B5EF4-FFF2-40B4-BE49-F238E27FC236}">
                      <a16:creationId xmlns:a16="http://schemas.microsoft.com/office/drawing/2014/main" id="{154A91D1-F70B-3E81-77B6-43C23B375689}"/>
                    </a:ext>
                  </a:extLst>
                </p:cNvPr>
                <p:cNvSpPr txBox="1"/>
                <p:nvPr/>
              </p:nvSpPr>
              <p:spPr>
                <a:xfrm>
                  <a:off x="5751381" y="4125844"/>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43" name="TextBox 42">
                <a:extLst>
                  <a:ext uri="{FF2B5EF4-FFF2-40B4-BE49-F238E27FC236}">
                    <a16:creationId xmlns:a16="http://schemas.microsoft.com/office/drawing/2014/main" id="{1A53E046-3E79-7988-2C98-FBDB3D25C732}"/>
                  </a:ext>
                </a:extLst>
              </p:cNvPr>
              <p:cNvSpPr txBox="1"/>
              <p:nvPr/>
            </p:nvSpPr>
            <p:spPr>
              <a:xfrm>
                <a:off x="5837141" y="-6668"/>
                <a:ext cx="1595309" cy="369332"/>
              </a:xfrm>
              <a:prstGeom prst="rect">
                <a:avLst/>
              </a:prstGeom>
              <a:noFill/>
            </p:spPr>
            <p:txBody>
              <a:bodyPr wrap="none" rtlCol="0">
                <a:spAutoFit/>
              </a:bodyPr>
              <a:lstStyle/>
              <a:p>
                <a:r>
                  <a:rPr lang="en-US" sz="1800" b="1" dirty="0"/>
                  <a:t>Deletion SVs</a:t>
                </a:r>
              </a:p>
            </p:txBody>
          </p:sp>
        </p:grpSp>
        <p:sp>
          <p:nvSpPr>
            <p:cNvPr id="46" name="TextBox 45">
              <a:extLst>
                <a:ext uri="{FF2B5EF4-FFF2-40B4-BE49-F238E27FC236}">
                  <a16:creationId xmlns:a16="http://schemas.microsoft.com/office/drawing/2014/main" id="{B910DBCF-5325-EDDA-5F48-B4550F5D9C65}"/>
                </a:ext>
              </a:extLst>
            </p:cNvPr>
            <p:cNvSpPr txBox="1"/>
            <p:nvPr/>
          </p:nvSpPr>
          <p:spPr>
            <a:xfrm>
              <a:off x="3392819" y="1043548"/>
              <a:ext cx="723275" cy="307777"/>
            </a:xfrm>
            <a:prstGeom prst="rect">
              <a:avLst/>
            </a:prstGeom>
            <a:noFill/>
          </p:spPr>
          <p:txBody>
            <a:bodyPr wrap="none" rtlCol="0">
              <a:spAutoFit/>
            </a:bodyPr>
            <a:lstStyle/>
            <a:p>
              <a:pPr algn="ctr"/>
              <a:r>
                <a:rPr lang="en-US" dirty="0" err="1">
                  <a:solidFill>
                    <a:srgbClr val="4E4E4E"/>
                  </a:solidFill>
                </a:rPr>
                <a:t>Exonic</a:t>
              </a:r>
              <a:endParaRPr lang="en-US" dirty="0">
                <a:solidFill>
                  <a:srgbClr val="4E4E4E"/>
                </a:solidFill>
              </a:endParaRPr>
            </a:p>
          </p:txBody>
        </p:sp>
        <p:sp>
          <p:nvSpPr>
            <p:cNvPr id="47" name="TextBox 46">
              <a:extLst>
                <a:ext uri="{FF2B5EF4-FFF2-40B4-BE49-F238E27FC236}">
                  <a16:creationId xmlns:a16="http://schemas.microsoft.com/office/drawing/2014/main" id="{7C91FFA3-5CF7-26B4-CA96-F4AAEE99AB68}"/>
                </a:ext>
              </a:extLst>
            </p:cNvPr>
            <p:cNvSpPr txBox="1"/>
            <p:nvPr/>
          </p:nvSpPr>
          <p:spPr>
            <a:xfrm>
              <a:off x="3362279" y="2839409"/>
              <a:ext cx="771365" cy="307777"/>
            </a:xfrm>
            <a:prstGeom prst="rect">
              <a:avLst/>
            </a:prstGeom>
            <a:noFill/>
          </p:spPr>
          <p:txBody>
            <a:bodyPr wrap="none" rtlCol="0">
              <a:spAutoFit/>
            </a:bodyPr>
            <a:lstStyle/>
            <a:p>
              <a:pPr algn="ctr"/>
              <a:r>
                <a:rPr lang="en-US" dirty="0">
                  <a:solidFill>
                    <a:srgbClr val="4E4E4E"/>
                  </a:solidFill>
                </a:rPr>
                <a:t>Intronic</a:t>
              </a:r>
            </a:p>
          </p:txBody>
        </p:sp>
      </p:grpSp>
      <p:sp>
        <p:nvSpPr>
          <p:cNvPr id="45" name="TextBox 44">
            <a:extLst>
              <a:ext uri="{FF2B5EF4-FFF2-40B4-BE49-F238E27FC236}">
                <a16:creationId xmlns:a16="http://schemas.microsoft.com/office/drawing/2014/main" id="{DE7BDAD5-8119-60A3-CC0C-49FE5D9CEEB4}"/>
              </a:ext>
            </a:extLst>
          </p:cNvPr>
          <p:cNvSpPr txBox="1"/>
          <p:nvPr/>
        </p:nvSpPr>
        <p:spPr>
          <a:xfrm>
            <a:off x="-1" y="1602253"/>
            <a:ext cx="3338623" cy="1938992"/>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recapitulate </a:t>
            </a:r>
            <a:r>
              <a:rPr lang="en-US" sz="24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exonic</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SNV enrichment and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detect additional intronic enrichment</a:t>
            </a:r>
          </a:p>
        </p:txBody>
      </p:sp>
      <p:grpSp>
        <p:nvGrpSpPr>
          <p:cNvPr id="6" name="Group 5">
            <a:extLst>
              <a:ext uri="{FF2B5EF4-FFF2-40B4-BE49-F238E27FC236}">
                <a16:creationId xmlns:a16="http://schemas.microsoft.com/office/drawing/2014/main" id="{7E372833-E05D-0CAF-871B-F2920009D9A0}"/>
              </a:ext>
            </a:extLst>
          </p:cNvPr>
          <p:cNvGrpSpPr/>
          <p:nvPr/>
        </p:nvGrpSpPr>
        <p:grpSpPr>
          <a:xfrm>
            <a:off x="-1" y="-1"/>
            <a:ext cx="3098579" cy="5143500"/>
            <a:chOff x="-1" y="-1"/>
            <a:chExt cx="3338624" cy="5143500"/>
          </a:xfrm>
        </p:grpSpPr>
        <p:sp>
          <p:nvSpPr>
            <p:cNvPr id="7" name="Rectangle 6">
              <a:extLst>
                <a:ext uri="{FF2B5EF4-FFF2-40B4-BE49-F238E27FC236}">
                  <a16:creationId xmlns:a16="http://schemas.microsoft.com/office/drawing/2014/main" id="{EDD961D6-AFF0-3EA6-AD88-BA27CD23EAC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F407E2B-B46D-BDB0-01A6-F65E75496FD9}"/>
                </a:ext>
              </a:extLst>
            </p:cNvPr>
            <p:cNvSpPr txBox="1"/>
            <p:nvPr/>
          </p:nvSpPr>
          <p:spPr>
            <a:xfrm>
              <a:off x="-1" y="1602253"/>
              <a:ext cx="3338623" cy="1938992"/>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recapitulate </a:t>
              </a:r>
              <a:r>
                <a:rPr lang="en-US" sz="24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exonic</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SNV enrichment and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detect additional intronic enrichment</a:t>
              </a:r>
            </a:p>
          </p:txBody>
        </p:sp>
      </p:grpSp>
      <p:pic>
        <p:nvPicPr>
          <p:cNvPr id="28" name="Picture 27" descr="A graph showing the number of gene sets&#10;&#10;Description automatically generated with medium confidence">
            <a:extLst>
              <a:ext uri="{FF2B5EF4-FFF2-40B4-BE49-F238E27FC236}">
                <a16:creationId xmlns:a16="http://schemas.microsoft.com/office/drawing/2014/main" id="{708F91FC-C114-DC7C-61D5-10341CAAA0E3}"/>
              </a:ext>
            </a:extLst>
          </p:cNvPr>
          <p:cNvPicPr>
            <a:picLocks noChangeAspect="1"/>
          </p:cNvPicPr>
          <p:nvPr/>
        </p:nvPicPr>
        <p:blipFill>
          <a:blip r:embed="rId4"/>
          <a:srcRect l="65180" t="39607" r="2186" b="44510"/>
          <a:stretch/>
        </p:blipFill>
        <p:spPr>
          <a:xfrm>
            <a:off x="4304970" y="4338556"/>
            <a:ext cx="2798859" cy="804944"/>
          </a:xfrm>
          <a:prstGeom prst="rect">
            <a:avLst/>
          </a:prstGeom>
        </p:spPr>
      </p:pic>
      <p:sp>
        <p:nvSpPr>
          <p:cNvPr id="2" name="Rectangle 1">
            <a:extLst>
              <a:ext uri="{FF2B5EF4-FFF2-40B4-BE49-F238E27FC236}">
                <a16:creationId xmlns:a16="http://schemas.microsoft.com/office/drawing/2014/main" id="{4CEC253E-07D7-B1F0-907E-C8F0F8DA44A7}"/>
              </a:ext>
            </a:extLst>
          </p:cNvPr>
          <p:cNvSpPr/>
          <p:nvPr/>
        </p:nvSpPr>
        <p:spPr>
          <a:xfrm>
            <a:off x="3254891" y="393855"/>
            <a:ext cx="5805378" cy="16043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ACC323-CCBE-87BB-EDFB-05864CE33276}"/>
              </a:ext>
            </a:extLst>
          </p:cNvPr>
          <p:cNvSpPr/>
          <p:nvPr/>
        </p:nvSpPr>
        <p:spPr>
          <a:xfrm>
            <a:off x="3254891" y="2187812"/>
            <a:ext cx="5805378" cy="16043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5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1" y="-1"/>
            <a:ext cx="3085107" cy="5143500"/>
            <a:chOff x="-1" y="-1"/>
            <a:chExt cx="3338624"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1" y="1971584"/>
              <a:ext cx="3338623" cy="1200329"/>
            </a:xfrm>
            <a:prstGeom prst="rect">
              <a:avLst/>
            </a:prstGeom>
            <a:noFill/>
          </p:spPr>
          <p:txBody>
            <a:bodyPr wrap="square" rtlCol="0">
              <a:spAutoFit/>
            </a:bodyPr>
            <a:lstStyle/>
            <a:p>
              <a:pPr algn="ctr"/>
              <a:r>
                <a:rPr lang="en-US" sz="2400" dirty="0">
                  <a:solidFill>
                    <a:schemeClr val="bg1"/>
                  </a:solidFill>
                </a:rPr>
                <a:t>Rare coding variation is enriched in schizophrenia cases</a:t>
              </a:r>
            </a:p>
          </p:txBody>
        </p:sp>
      </p:grpSp>
      <p:grpSp>
        <p:nvGrpSpPr>
          <p:cNvPr id="4" name="Group 3">
            <a:extLst>
              <a:ext uri="{FF2B5EF4-FFF2-40B4-BE49-F238E27FC236}">
                <a16:creationId xmlns:a16="http://schemas.microsoft.com/office/drawing/2014/main" id="{DB4812EA-02C3-6FBB-A4BF-6BC6A636854D}"/>
              </a:ext>
            </a:extLst>
          </p:cNvPr>
          <p:cNvGrpSpPr/>
          <p:nvPr/>
        </p:nvGrpSpPr>
        <p:grpSpPr>
          <a:xfrm>
            <a:off x="3440880" y="1448696"/>
            <a:ext cx="5504279" cy="2246108"/>
            <a:chOff x="3423773" y="1417587"/>
            <a:chExt cx="5654323" cy="2307336"/>
          </a:xfrm>
        </p:grpSpPr>
        <p:pic>
          <p:nvPicPr>
            <p:cNvPr id="2" name="Picture 2" descr="Fig. 2">
              <a:extLst>
                <a:ext uri="{FF2B5EF4-FFF2-40B4-BE49-F238E27FC236}">
                  <a16:creationId xmlns:a16="http://schemas.microsoft.com/office/drawing/2014/main" id="{14F4D6FC-EB96-1423-7DD0-7B489430D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225"/>
            <a:stretch/>
          </p:blipFill>
          <p:spPr bwMode="auto">
            <a:xfrm>
              <a:off x="3423773" y="1417587"/>
              <a:ext cx="5654323" cy="23073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8FB996A-7B04-5529-13DE-237C519524D7}"/>
                </a:ext>
              </a:extLst>
            </p:cNvPr>
            <p:cNvSpPr/>
            <p:nvPr/>
          </p:nvSpPr>
          <p:spPr>
            <a:xfrm>
              <a:off x="3423773" y="1417587"/>
              <a:ext cx="102022" cy="1146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058E4538-08E8-46A2-4E9B-F09317D8C042}"/>
              </a:ext>
            </a:extLst>
          </p:cNvPr>
          <p:cNvSpPr txBox="1"/>
          <p:nvPr/>
        </p:nvSpPr>
        <p:spPr>
          <a:xfrm>
            <a:off x="7660901" y="4941976"/>
            <a:ext cx="1483099" cy="230832"/>
          </a:xfrm>
          <a:prstGeom prst="rect">
            <a:avLst/>
          </a:prstGeom>
          <a:noFill/>
        </p:spPr>
        <p:txBody>
          <a:bodyPr wrap="none" rtlCol="0">
            <a:spAutoFit/>
          </a:bodyPr>
          <a:lstStyle/>
          <a:p>
            <a:pPr algn="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Singh et al. (2022) Nature</a:t>
            </a:r>
            <a:endParaRPr lang="en-US" sz="900" i="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roup 10">
            <a:extLst>
              <a:ext uri="{FF2B5EF4-FFF2-40B4-BE49-F238E27FC236}">
                <a16:creationId xmlns:a16="http://schemas.microsoft.com/office/drawing/2014/main" id="{E0E431D0-7553-0492-D42E-283A05DFD991}"/>
              </a:ext>
            </a:extLst>
          </p:cNvPr>
          <p:cNvGrpSpPr/>
          <p:nvPr/>
        </p:nvGrpSpPr>
        <p:grpSpPr>
          <a:xfrm>
            <a:off x="6027217" y="1391830"/>
            <a:ext cx="2072910" cy="1035781"/>
            <a:chOff x="6027217" y="1391830"/>
            <a:chExt cx="2072910" cy="1035781"/>
          </a:xfrm>
        </p:grpSpPr>
        <p:sp>
          <p:nvSpPr>
            <p:cNvPr id="5" name="Rectangle 4">
              <a:extLst>
                <a:ext uri="{FF2B5EF4-FFF2-40B4-BE49-F238E27FC236}">
                  <a16:creationId xmlns:a16="http://schemas.microsoft.com/office/drawing/2014/main" id="{9D49169C-DF37-A2EE-2C29-79CE6A5A2ECF}"/>
                </a:ext>
              </a:extLst>
            </p:cNvPr>
            <p:cNvSpPr/>
            <p:nvPr/>
          </p:nvSpPr>
          <p:spPr>
            <a:xfrm>
              <a:off x="7606513" y="1391830"/>
              <a:ext cx="493614" cy="307497"/>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5D4E89-C082-367E-34A3-A7B8FAD99643}"/>
                </a:ext>
              </a:extLst>
            </p:cNvPr>
            <p:cNvSpPr/>
            <p:nvPr/>
          </p:nvSpPr>
          <p:spPr>
            <a:xfrm>
              <a:off x="6027217" y="2002354"/>
              <a:ext cx="493614" cy="142036"/>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4ADD0B-EA40-6AE8-8C1A-6BA6FA65503F}"/>
                </a:ext>
              </a:extLst>
            </p:cNvPr>
            <p:cNvSpPr/>
            <p:nvPr/>
          </p:nvSpPr>
          <p:spPr>
            <a:xfrm>
              <a:off x="7606513" y="2241494"/>
              <a:ext cx="388418" cy="186117"/>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417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47" name="Picture 46" descr="A graph showing the number of gene sets&#10;&#10;Description automatically generated with medium confidence">
            <a:extLst>
              <a:ext uri="{FF2B5EF4-FFF2-40B4-BE49-F238E27FC236}">
                <a16:creationId xmlns:a16="http://schemas.microsoft.com/office/drawing/2014/main" id="{8F169B64-7F33-BB85-891D-202A37F6A5CB}"/>
              </a:ext>
            </a:extLst>
          </p:cNvPr>
          <p:cNvPicPr>
            <a:picLocks noChangeAspect="1"/>
          </p:cNvPicPr>
          <p:nvPr/>
        </p:nvPicPr>
        <p:blipFill>
          <a:blip r:embed="rId3"/>
          <a:srcRect l="65180" t="39607" r="2186" b="44510"/>
          <a:stretch/>
        </p:blipFill>
        <p:spPr>
          <a:xfrm>
            <a:off x="4304970" y="4338556"/>
            <a:ext cx="2798859" cy="804944"/>
          </a:xfrm>
          <a:prstGeom prst="rect">
            <a:avLst/>
          </a:prstGeom>
        </p:spPr>
      </p:pic>
      <p:grpSp>
        <p:nvGrpSpPr>
          <p:cNvPr id="18" name="Group 17">
            <a:extLst>
              <a:ext uri="{FF2B5EF4-FFF2-40B4-BE49-F238E27FC236}">
                <a16:creationId xmlns:a16="http://schemas.microsoft.com/office/drawing/2014/main" id="{E067C6C0-6C83-C523-70B9-4F89B3A687AE}"/>
              </a:ext>
            </a:extLst>
          </p:cNvPr>
          <p:cNvGrpSpPr/>
          <p:nvPr/>
        </p:nvGrpSpPr>
        <p:grpSpPr>
          <a:xfrm>
            <a:off x="3288878" y="-6668"/>
            <a:ext cx="5771391" cy="4431497"/>
            <a:chOff x="3288878" y="-6668"/>
            <a:chExt cx="5771391" cy="4431497"/>
          </a:xfrm>
        </p:grpSpPr>
        <p:grpSp>
          <p:nvGrpSpPr>
            <p:cNvPr id="21" name="Group 20">
              <a:extLst>
                <a:ext uri="{FF2B5EF4-FFF2-40B4-BE49-F238E27FC236}">
                  <a16:creationId xmlns:a16="http://schemas.microsoft.com/office/drawing/2014/main" id="{C23D3016-9405-9EDC-0BA8-160FA5A6FDA3}"/>
                </a:ext>
              </a:extLst>
            </p:cNvPr>
            <p:cNvGrpSpPr/>
            <p:nvPr/>
          </p:nvGrpSpPr>
          <p:grpSpPr>
            <a:xfrm>
              <a:off x="4209323" y="-6668"/>
              <a:ext cx="4850946" cy="4431497"/>
              <a:chOff x="4209323" y="-6668"/>
              <a:chExt cx="4850946" cy="4431497"/>
            </a:xfrm>
          </p:grpSpPr>
          <p:grpSp>
            <p:nvGrpSpPr>
              <p:cNvPr id="25" name="Group 24">
                <a:extLst>
                  <a:ext uri="{FF2B5EF4-FFF2-40B4-BE49-F238E27FC236}">
                    <a16:creationId xmlns:a16="http://schemas.microsoft.com/office/drawing/2014/main" id="{1F14001F-1FDC-9656-B28E-604DEF77DBED}"/>
                  </a:ext>
                </a:extLst>
              </p:cNvPr>
              <p:cNvGrpSpPr/>
              <p:nvPr/>
            </p:nvGrpSpPr>
            <p:grpSpPr>
              <a:xfrm>
                <a:off x="4209323" y="348979"/>
                <a:ext cx="4850946" cy="4075850"/>
                <a:chOff x="4209323" y="357771"/>
                <a:chExt cx="4850946" cy="4075850"/>
              </a:xfrm>
            </p:grpSpPr>
            <p:grpSp>
              <p:nvGrpSpPr>
                <p:cNvPr id="27" name="Group 26">
                  <a:extLst>
                    <a:ext uri="{FF2B5EF4-FFF2-40B4-BE49-F238E27FC236}">
                      <a16:creationId xmlns:a16="http://schemas.microsoft.com/office/drawing/2014/main" id="{F0268904-DD92-25AE-1C87-49DD422130DD}"/>
                    </a:ext>
                  </a:extLst>
                </p:cNvPr>
                <p:cNvGrpSpPr/>
                <p:nvPr/>
              </p:nvGrpSpPr>
              <p:grpSpPr>
                <a:xfrm>
                  <a:off x="4209323" y="357771"/>
                  <a:ext cx="4850946" cy="3863137"/>
                  <a:chOff x="3071435" y="1280362"/>
                  <a:chExt cx="4850946" cy="3863137"/>
                </a:xfrm>
              </p:grpSpPr>
              <p:pic>
                <p:nvPicPr>
                  <p:cNvPr id="29" name="Picture 28" descr="A graph of a gene set&#10;&#10;Description automatically generated with medium confidence">
                    <a:extLst>
                      <a:ext uri="{FF2B5EF4-FFF2-40B4-BE49-F238E27FC236}">
                        <a16:creationId xmlns:a16="http://schemas.microsoft.com/office/drawing/2014/main" id="{503E278D-23AA-C65E-6C59-30F8704B3942}"/>
                      </a:ext>
                    </a:extLst>
                  </p:cNvPr>
                  <p:cNvPicPr>
                    <a:picLocks noChangeAspect="1"/>
                  </p:cNvPicPr>
                  <p:nvPr/>
                </p:nvPicPr>
                <p:blipFill>
                  <a:blip r:embed="rId4"/>
                  <a:srcRect t="50861" r="37457" b="30627"/>
                  <a:stretch/>
                </p:blipFill>
                <p:spPr>
                  <a:xfrm>
                    <a:off x="3071435" y="1280362"/>
                    <a:ext cx="4850946" cy="1696917"/>
                  </a:xfrm>
                  <a:prstGeom prst="rect">
                    <a:avLst/>
                  </a:prstGeom>
                </p:spPr>
              </p:pic>
              <p:pic>
                <p:nvPicPr>
                  <p:cNvPr id="33" name="Picture 32" descr="A graph of a gene set&#10;&#10;Description automatically generated with medium confidence">
                    <a:extLst>
                      <a:ext uri="{FF2B5EF4-FFF2-40B4-BE49-F238E27FC236}">
                        <a16:creationId xmlns:a16="http://schemas.microsoft.com/office/drawing/2014/main" id="{00B2EB8D-634E-F36A-1B02-6D6D70DF284D}"/>
                      </a:ext>
                    </a:extLst>
                  </p:cNvPr>
                  <p:cNvPicPr>
                    <a:picLocks noChangeAspect="1"/>
                  </p:cNvPicPr>
                  <p:nvPr/>
                </p:nvPicPr>
                <p:blipFill>
                  <a:blip r:embed="rId4"/>
                  <a:srcRect t="95993" r="37457" b="-34"/>
                  <a:stretch/>
                </p:blipFill>
                <p:spPr>
                  <a:xfrm>
                    <a:off x="3071435" y="4773140"/>
                    <a:ext cx="4850946" cy="370359"/>
                  </a:xfrm>
                  <a:prstGeom prst="rect">
                    <a:avLst/>
                  </a:prstGeom>
                </p:spPr>
              </p:pic>
              <p:pic>
                <p:nvPicPr>
                  <p:cNvPr id="46" name="Picture 45" descr="A graph of a gene set&#10;&#10;Description automatically generated with medium confidence">
                    <a:extLst>
                      <a:ext uri="{FF2B5EF4-FFF2-40B4-BE49-F238E27FC236}">
                        <a16:creationId xmlns:a16="http://schemas.microsoft.com/office/drawing/2014/main" id="{A2A25795-E929-1498-8D31-0600596F2C4C}"/>
                      </a:ext>
                    </a:extLst>
                  </p:cNvPr>
                  <p:cNvPicPr>
                    <a:picLocks noChangeAspect="1"/>
                  </p:cNvPicPr>
                  <p:nvPr/>
                </p:nvPicPr>
                <p:blipFill>
                  <a:blip r:embed="rId4"/>
                  <a:srcRect t="73471" r="37457" b="8017"/>
                  <a:stretch/>
                </p:blipFill>
                <p:spPr>
                  <a:xfrm>
                    <a:off x="3071435" y="3076223"/>
                    <a:ext cx="4850946" cy="1696917"/>
                  </a:xfrm>
                  <a:prstGeom prst="rect">
                    <a:avLst/>
                  </a:prstGeom>
                </p:spPr>
              </p:pic>
            </p:grpSp>
            <p:sp>
              <p:nvSpPr>
                <p:cNvPr id="28" name="TextBox 27">
                  <a:extLst>
                    <a:ext uri="{FF2B5EF4-FFF2-40B4-BE49-F238E27FC236}">
                      <a16:creationId xmlns:a16="http://schemas.microsoft.com/office/drawing/2014/main" id="{164E9289-020E-EEAB-B89E-9F401B3D5DC6}"/>
                    </a:ext>
                  </a:extLst>
                </p:cNvPr>
                <p:cNvSpPr txBox="1"/>
                <p:nvPr/>
              </p:nvSpPr>
              <p:spPr>
                <a:xfrm>
                  <a:off x="5751381" y="4125844"/>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26" name="TextBox 25">
                <a:extLst>
                  <a:ext uri="{FF2B5EF4-FFF2-40B4-BE49-F238E27FC236}">
                    <a16:creationId xmlns:a16="http://schemas.microsoft.com/office/drawing/2014/main" id="{610B414C-65F8-4F75-1EE1-E23E173F114E}"/>
                  </a:ext>
                </a:extLst>
              </p:cNvPr>
              <p:cNvSpPr txBox="1"/>
              <p:nvPr/>
            </p:nvSpPr>
            <p:spPr>
              <a:xfrm>
                <a:off x="5837141" y="-6668"/>
                <a:ext cx="1595309" cy="369332"/>
              </a:xfrm>
              <a:prstGeom prst="rect">
                <a:avLst/>
              </a:prstGeom>
              <a:noFill/>
            </p:spPr>
            <p:txBody>
              <a:bodyPr wrap="none" rtlCol="0">
                <a:spAutoFit/>
              </a:bodyPr>
              <a:lstStyle/>
              <a:p>
                <a:r>
                  <a:rPr lang="en-US" sz="1800" b="1" dirty="0"/>
                  <a:t>Deletion SVs</a:t>
                </a:r>
              </a:p>
            </p:txBody>
          </p:sp>
        </p:grpSp>
        <p:sp>
          <p:nvSpPr>
            <p:cNvPr id="22" name="TextBox 21">
              <a:extLst>
                <a:ext uri="{FF2B5EF4-FFF2-40B4-BE49-F238E27FC236}">
                  <a16:creationId xmlns:a16="http://schemas.microsoft.com/office/drawing/2014/main" id="{76367A5A-A9B5-A0DA-B63F-2BCFB952ECB6}"/>
                </a:ext>
              </a:extLst>
            </p:cNvPr>
            <p:cNvSpPr txBox="1"/>
            <p:nvPr/>
          </p:nvSpPr>
          <p:spPr>
            <a:xfrm>
              <a:off x="3288878" y="1043548"/>
              <a:ext cx="920445" cy="307777"/>
            </a:xfrm>
            <a:prstGeom prst="rect">
              <a:avLst/>
            </a:prstGeom>
            <a:noFill/>
          </p:spPr>
          <p:txBody>
            <a:bodyPr wrap="none" rtlCol="0">
              <a:spAutoFit/>
            </a:bodyPr>
            <a:lstStyle/>
            <a:p>
              <a:pPr algn="ctr"/>
              <a:r>
                <a:rPr lang="en-US" dirty="0">
                  <a:solidFill>
                    <a:srgbClr val="4E4E4E"/>
                  </a:solidFill>
                </a:rPr>
                <a:t>Promoter</a:t>
              </a:r>
            </a:p>
          </p:txBody>
        </p:sp>
        <p:sp>
          <p:nvSpPr>
            <p:cNvPr id="24" name="TextBox 23">
              <a:extLst>
                <a:ext uri="{FF2B5EF4-FFF2-40B4-BE49-F238E27FC236}">
                  <a16:creationId xmlns:a16="http://schemas.microsoft.com/office/drawing/2014/main" id="{033CBD35-A643-6E96-A9C4-CC216AF45039}"/>
                </a:ext>
              </a:extLst>
            </p:cNvPr>
            <p:cNvSpPr txBox="1"/>
            <p:nvPr/>
          </p:nvSpPr>
          <p:spPr>
            <a:xfrm>
              <a:off x="3383200" y="2839409"/>
              <a:ext cx="742512" cy="307777"/>
            </a:xfrm>
            <a:prstGeom prst="rect">
              <a:avLst/>
            </a:prstGeom>
            <a:noFill/>
          </p:spPr>
          <p:txBody>
            <a:bodyPr wrap="none" rtlCol="0">
              <a:spAutoFit/>
            </a:bodyPr>
            <a:lstStyle/>
            <a:p>
              <a:pPr algn="ctr"/>
              <a:r>
                <a:rPr lang="en-US" dirty="0">
                  <a:solidFill>
                    <a:srgbClr val="4E4E4E"/>
                  </a:solidFill>
                </a:rPr>
                <a:t>5’ UTR</a:t>
              </a:r>
            </a:p>
          </p:txBody>
        </p:sp>
      </p:grpSp>
      <p:sp>
        <p:nvSpPr>
          <p:cNvPr id="45" name="TextBox 44">
            <a:extLst>
              <a:ext uri="{FF2B5EF4-FFF2-40B4-BE49-F238E27FC236}">
                <a16:creationId xmlns:a16="http://schemas.microsoft.com/office/drawing/2014/main" id="{DE7BDAD5-8119-60A3-CC0C-49FE5D9CEEB4}"/>
              </a:ext>
            </a:extLst>
          </p:cNvPr>
          <p:cNvSpPr txBox="1"/>
          <p:nvPr/>
        </p:nvSpPr>
        <p:spPr>
          <a:xfrm>
            <a:off x="-1" y="110821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sp>
        <p:nvSpPr>
          <p:cNvPr id="19" name="Rectangle 18">
            <a:extLst>
              <a:ext uri="{FF2B5EF4-FFF2-40B4-BE49-F238E27FC236}">
                <a16:creationId xmlns:a16="http://schemas.microsoft.com/office/drawing/2014/main" id="{0C514B66-59D6-9E39-E814-B9B6D480F0F8}"/>
              </a:ext>
            </a:extLst>
          </p:cNvPr>
          <p:cNvSpPr/>
          <p:nvPr/>
        </p:nvSpPr>
        <p:spPr>
          <a:xfrm>
            <a:off x="4239016" y="1585209"/>
            <a:ext cx="1434666"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756DDCF-4722-D5B3-5522-AC557A6F9A27}"/>
              </a:ext>
            </a:extLst>
          </p:cNvPr>
          <p:cNvSpPr/>
          <p:nvPr/>
        </p:nvSpPr>
        <p:spPr>
          <a:xfrm>
            <a:off x="4239016" y="3387640"/>
            <a:ext cx="1434666"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EA0D783-F53D-CF56-5A85-3C7403CFB881}"/>
              </a:ext>
            </a:extLst>
          </p:cNvPr>
          <p:cNvSpPr/>
          <p:nvPr/>
        </p:nvSpPr>
        <p:spPr>
          <a:xfrm>
            <a:off x="4239016" y="327414"/>
            <a:ext cx="4904984"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FEF1E7C-BC55-15C8-FAF3-0E3AD11565C8}"/>
              </a:ext>
            </a:extLst>
          </p:cNvPr>
          <p:cNvSpPr/>
          <p:nvPr/>
        </p:nvSpPr>
        <p:spPr>
          <a:xfrm>
            <a:off x="4239016" y="2164675"/>
            <a:ext cx="4904984" cy="390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494F791-9790-9B44-7909-3A6CDF6E865C}"/>
              </a:ext>
            </a:extLst>
          </p:cNvPr>
          <p:cNvGrpSpPr/>
          <p:nvPr/>
        </p:nvGrpSpPr>
        <p:grpSpPr>
          <a:xfrm>
            <a:off x="-1" y="-1"/>
            <a:ext cx="3098578" cy="5143500"/>
            <a:chOff x="-1" y="-1"/>
            <a:chExt cx="3338624" cy="5143500"/>
          </a:xfrm>
        </p:grpSpPr>
        <p:sp>
          <p:nvSpPr>
            <p:cNvPr id="11" name="Rectangle 10">
              <a:extLst>
                <a:ext uri="{FF2B5EF4-FFF2-40B4-BE49-F238E27FC236}">
                  <a16:creationId xmlns:a16="http://schemas.microsoft.com/office/drawing/2014/main" id="{260EA90F-2A47-2E20-93E9-4AE65EAE383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A782411-DEE6-D758-D686-2DD9665323CD}"/>
                </a:ext>
              </a:extLst>
            </p:cNvPr>
            <p:cNvSpPr txBox="1"/>
            <p:nvPr/>
          </p:nvSpPr>
          <p:spPr>
            <a:xfrm>
              <a:off x="-1" y="110821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grpSp>
    </p:spTree>
    <p:extLst>
      <p:ext uri="{BB962C8B-B14F-4D97-AF65-F5344CB8AC3E}">
        <p14:creationId xmlns:p14="http://schemas.microsoft.com/office/powerpoint/2010/main" val="36347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 grpId="1" animBg="1"/>
      <p:bldP spid="2" grpId="2" animBg="1"/>
      <p:bldP spid="3" grpId="0" animBg="1"/>
      <p:bldP spid="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9CAEF217-AC83-5C7F-37E9-EC9AC1E0E7A6}"/>
            </a:ext>
          </a:extLst>
        </p:cNvPr>
        <p:cNvGrpSpPr/>
        <p:nvPr/>
      </p:nvGrpSpPr>
      <p:grpSpPr>
        <a:xfrm>
          <a:off x="0" y="0"/>
          <a:ext cx="0" cy="0"/>
          <a:chOff x="0" y="0"/>
          <a:chExt cx="0" cy="0"/>
        </a:xfrm>
      </p:grpSpPr>
      <p:pic>
        <p:nvPicPr>
          <p:cNvPr id="47" name="Picture 46" descr="A graph showing the number of gene sets&#10;&#10;Description automatically generated with medium confidence">
            <a:extLst>
              <a:ext uri="{FF2B5EF4-FFF2-40B4-BE49-F238E27FC236}">
                <a16:creationId xmlns:a16="http://schemas.microsoft.com/office/drawing/2014/main" id="{D45F3A70-282E-299D-5567-FA84A0C4D626}"/>
              </a:ext>
            </a:extLst>
          </p:cNvPr>
          <p:cNvPicPr>
            <a:picLocks noChangeAspect="1"/>
          </p:cNvPicPr>
          <p:nvPr/>
        </p:nvPicPr>
        <p:blipFill>
          <a:blip r:embed="rId3"/>
          <a:srcRect l="65180" t="39607" r="2186" b="44510"/>
          <a:stretch/>
        </p:blipFill>
        <p:spPr>
          <a:xfrm>
            <a:off x="4304970" y="4338556"/>
            <a:ext cx="2798859" cy="804944"/>
          </a:xfrm>
          <a:prstGeom prst="rect">
            <a:avLst/>
          </a:prstGeom>
        </p:spPr>
      </p:pic>
      <p:grpSp>
        <p:nvGrpSpPr>
          <p:cNvPr id="18" name="Group 17">
            <a:extLst>
              <a:ext uri="{FF2B5EF4-FFF2-40B4-BE49-F238E27FC236}">
                <a16:creationId xmlns:a16="http://schemas.microsoft.com/office/drawing/2014/main" id="{ACDC74BC-FC2C-1617-AAB2-571601A4EFE7}"/>
              </a:ext>
            </a:extLst>
          </p:cNvPr>
          <p:cNvGrpSpPr/>
          <p:nvPr/>
        </p:nvGrpSpPr>
        <p:grpSpPr>
          <a:xfrm>
            <a:off x="3288878" y="-6668"/>
            <a:ext cx="5771391" cy="4431497"/>
            <a:chOff x="3288878" y="-6668"/>
            <a:chExt cx="5771391" cy="4431497"/>
          </a:xfrm>
        </p:grpSpPr>
        <p:grpSp>
          <p:nvGrpSpPr>
            <p:cNvPr id="21" name="Group 20">
              <a:extLst>
                <a:ext uri="{FF2B5EF4-FFF2-40B4-BE49-F238E27FC236}">
                  <a16:creationId xmlns:a16="http://schemas.microsoft.com/office/drawing/2014/main" id="{C28CD0FA-B0A0-735E-DAA8-C6E2EA6A75B2}"/>
                </a:ext>
              </a:extLst>
            </p:cNvPr>
            <p:cNvGrpSpPr/>
            <p:nvPr/>
          </p:nvGrpSpPr>
          <p:grpSpPr>
            <a:xfrm>
              <a:off x="4209323" y="-6668"/>
              <a:ext cx="4850946" cy="4431497"/>
              <a:chOff x="4209323" y="-6668"/>
              <a:chExt cx="4850946" cy="4431497"/>
            </a:xfrm>
          </p:grpSpPr>
          <p:grpSp>
            <p:nvGrpSpPr>
              <p:cNvPr id="25" name="Group 24">
                <a:extLst>
                  <a:ext uri="{FF2B5EF4-FFF2-40B4-BE49-F238E27FC236}">
                    <a16:creationId xmlns:a16="http://schemas.microsoft.com/office/drawing/2014/main" id="{AB80DA3A-4D2B-7B5B-E29F-26F035018690}"/>
                  </a:ext>
                </a:extLst>
              </p:cNvPr>
              <p:cNvGrpSpPr/>
              <p:nvPr/>
            </p:nvGrpSpPr>
            <p:grpSpPr>
              <a:xfrm>
                <a:off x="4209323" y="348979"/>
                <a:ext cx="4850946" cy="4075850"/>
                <a:chOff x="4209323" y="357771"/>
                <a:chExt cx="4850946" cy="4075850"/>
              </a:xfrm>
            </p:grpSpPr>
            <p:grpSp>
              <p:nvGrpSpPr>
                <p:cNvPr id="27" name="Group 26">
                  <a:extLst>
                    <a:ext uri="{FF2B5EF4-FFF2-40B4-BE49-F238E27FC236}">
                      <a16:creationId xmlns:a16="http://schemas.microsoft.com/office/drawing/2014/main" id="{621680ED-96F7-6506-F1DD-5AAC7294E490}"/>
                    </a:ext>
                  </a:extLst>
                </p:cNvPr>
                <p:cNvGrpSpPr/>
                <p:nvPr/>
              </p:nvGrpSpPr>
              <p:grpSpPr>
                <a:xfrm>
                  <a:off x="4209323" y="357771"/>
                  <a:ext cx="4850946" cy="3863137"/>
                  <a:chOff x="3071435" y="1280362"/>
                  <a:chExt cx="4850946" cy="3863137"/>
                </a:xfrm>
              </p:grpSpPr>
              <p:pic>
                <p:nvPicPr>
                  <p:cNvPr id="29" name="Picture 28" descr="A graph of a gene set&#10;&#10;Description automatically generated with medium confidence">
                    <a:extLst>
                      <a:ext uri="{FF2B5EF4-FFF2-40B4-BE49-F238E27FC236}">
                        <a16:creationId xmlns:a16="http://schemas.microsoft.com/office/drawing/2014/main" id="{F1885D93-8B78-9A61-070C-CB10F2A9B17B}"/>
                      </a:ext>
                    </a:extLst>
                  </p:cNvPr>
                  <p:cNvPicPr>
                    <a:picLocks noChangeAspect="1"/>
                  </p:cNvPicPr>
                  <p:nvPr/>
                </p:nvPicPr>
                <p:blipFill>
                  <a:blip r:embed="rId4"/>
                  <a:srcRect t="50861" r="37457" b="30627"/>
                  <a:stretch/>
                </p:blipFill>
                <p:spPr>
                  <a:xfrm>
                    <a:off x="3071435" y="1280362"/>
                    <a:ext cx="4850946" cy="1696917"/>
                  </a:xfrm>
                  <a:prstGeom prst="rect">
                    <a:avLst/>
                  </a:prstGeom>
                </p:spPr>
              </p:pic>
              <p:pic>
                <p:nvPicPr>
                  <p:cNvPr id="33" name="Picture 32" descr="A graph of a gene set&#10;&#10;Description automatically generated with medium confidence">
                    <a:extLst>
                      <a:ext uri="{FF2B5EF4-FFF2-40B4-BE49-F238E27FC236}">
                        <a16:creationId xmlns:a16="http://schemas.microsoft.com/office/drawing/2014/main" id="{84FDF6AE-457D-11C3-74A2-788B56C7E676}"/>
                      </a:ext>
                    </a:extLst>
                  </p:cNvPr>
                  <p:cNvPicPr>
                    <a:picLocks noChangeAspect="1"/>
                  </p:cNvPicPr>
                  <p:nvPr/>
                </p:nvPicPr>
                <p:blipFill>
                  <a:blip r:embed="rId4"/>
                  <a:srcRect t="95993" r="37457" b="-34"/>
                  <a:stretch/>
                </p:blipFill>
                <p:spPr>
                  <a:xfrm>
                    <a:off x="3071435" y="4773140"/>
                    <a:ext cx="4850946" cy="370359"/>
                  </a:xfrm>
                  <a:prstGeom prst="rect">
                    <a:avLst/>
                  </a:prstGeom>
                </p:spPr>
              </p:pic>
              <p:pic>
                <p:nvPicPr>
                  <p:cNvPr id="46" name="Picture 45" descr="A graph of a gene set&#10;&#10;Description automatically generated with medium confidence">
                    <a:extLst>
                      <a:ext uri="{FF2B5EF4-FFF2-40B4-BE49-F238E27FC236}">
                        <a16:creationId xmlns:a16="http://schemas.microsoft.com/office/drawing/2014/main" id="{76298732-B15C-B2D6-226B-8CE89584EF7A}"/>
                      </a:ext>
                    </a:extLst>
                  </p:cNvPr>
                  <p:cNvPicPr>
                    <a:picLocks noChangeAspect="1"/>
                  </p:cNvPicPr>
                  <p:nvPr/>
                </p:nvPicPr>
                <p:blipFill>
                  <a:blip r:embed="rId4"/>
                  <a:srcRect t="73471" r="37457" b="8017"/>
                  <a:stretch/>
                </p:blipFill>
                <p:spPr>
                  <a:xfrm>
                    <a:off x="3071435" y="3076223"/>
                    <a:ext cx="4850946" cy="1696917"/>
                  </a:xfrm>
                  <a:prstGeom prst="rect">
                    <a:avLst/>
                  </a:prstGeom>
                </p:spPr>
              </p:pic>
            </p:grpSp>
            <p:sp>
              <p:nvSpPr>
                <p:cNvPr id="28" name="TextBox 27">
                  <a:extLst>
                    <a:ext uri="{FF2B5EF4-FFF2-40B4-BE49-F238E27FC236}">
                      <a16:creationId xmlns:a16="http://schemas.microsoft.com/office/drawing/2014/main" id="{C6FCE6B0-3014-A19A-F59F-BF3375A96304}"/>
                    </a:ext>
                  </a:extLst>
                </p:cNvPr>
                <p:cNvSpPr txBox="1"/>
                <p:nvPr/>
              </p:nvSpPr>
              <p:spPr>
                <a:xfrm>
                  <a:off x="5751381" y="4125844"/>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26" name="TextBox 25">
                <a:extLst>
                  <a:ext uri="{FF2B5EF4-FFF2-40B4-BE49-F238E27FC236}">
                    <a16:creationId xmlns:a16="http://schemas.microsoft.com/office/drawing/2014/main" id="{E7594159-700A-8007-8A6C-22BB77735BAE}"/>
                  </a:ext>
                </a:extLst>
              </p:cNvPr>
              <p:cNvSpPr txBox="1"/>
              <p:nvPr/>
            </p:nvSpPr>
            <p:spPr>
              <a:xfrm>
                <a:off x="5837141" y="-6668"/>
                <a:ext cx="1595309" cy="369332"/>
              </a:xfrm>
              <a:prstGeom prst="rect">
                <a:avLst/>
              </a:prstGeom>
              <a:noFill/>
            </p:spPr>
            <p:txBody>
              <a:bodyPr wrap="none" rtlCol="0">
                <a:spAutoFit/>
              </a:bodyPr>
              <a:lstStyle/>
              <a:p>
                <a:r>
                  <a:rPr lang="en-US" sz="1800" b="1" dirty="0"/>
                  <a:t>Deletion SVs</a:t>
                </a:r>
              </a:p>
            </p:txBody>
          </p:sp>
        </p:grpSp>
        <p:sp>
          <p:nvSpPr>
            <p:cNvPr id="22" name="TextBox 21">
              <a:extLst>
                <a:ext uri="{FF2B5EF4-FFF2-40B4-BE49-F238E27FC236}">
                  <a16:creationId xmlns:a16="http://schemas.microsoft.com/office/drawing/2014/main" id="{00ADC552-DCF1-C86B-6A7E-35931CD4D4F6}"/>
                </a:ext>
              </a:extLst>
            </p:cNvPr>
            <p:cNvSpPr txBox="1"/>
            <p:nvPr/>
          </p:nvSpPr>
          <p:spPr>
            <a:xfrm>
              <a:off x="3288878" y="1043548"/>
              <a:ext cx="920445" cy="307777"/>
            </a:xfrm>
            <a:prstGeom prst="rect">
              <a:avLst/>
            </a:prstGeom>
            <a:noFill/>
          </p:spPr>
          <p:txBody>
            <a:bodyPr wrap="none" rtlCol="0">
              <a:spAutoFit/>
            </a:bodyPr>
            <a:lstStyle/>
            <a:p>
              <a:pPr algn="ctr"/>
              <a:r>
                <a:rPr lang="en-US" dirty="0">
                  <a:solidFill>
                    <a:srgbClr val="4E4E4E"/>
                  </a:solidFill>
                </a:rPr>
                <a:t>Promoter</a:t>
              </a:r>
            </a:p>
          </p:txBody>
        </p:sp>
        <p:sp>
          <p:nvSpPr>
            <p:cNvPr id="24" name="TextBox 23">
              <a:extLst>
                <a:ext uri="{FF2B5EF4-FFF2-40B4-BE49-F238E27FC236}">
                  <a16:creationId xmlns:a16="http://schemas.microsoft.com/office/drawing/2014/main" id="{89C92054-3BC1-9929-6805-E431C1D33C86}"/>
                </a:ext>
              </a:extLst>
            </p:cNvPr>
            <p:cNvSpPr txBox="1"/>
            <p:nvPr/>
          </p:nvSpPr>
          <p:spPr>
            <a:xfrm>
              <a:off x="3383200" y="2839409"/>
              <a:ext cx="742512" cy="307777"/>
            </a:xfrm>
            <a:prstGeom prst="rect">
              <a:avLst/>
            </a:prstGeom>
            <a:noFill/>
          </p:spPr>
          <p:txBody>
            <a:bodyPr wrap="none" rtlCol="0">
              <a:spAutoFit/>
            </a:bodyPr>
            <a:lstStyle/>
            <a:p>
              <a:pPr algn="ctr"/>
              <a:r>
                <a:rPr lang="en-US" dirty="0">
                  <a:solidFill>
                    <a:srgbClr val="4E4E4E"/>
                  </a:solidFill>
                </a:rPr>
                <a:t>5’ UTR</a:t>
              </a:r>
            </a:p>
          </p:txBody>
        </p:sp>
      </p:grpSp>
      <p:sp>
        <p:nvSpPr>
          <p:cNvPr id="45" name="TextBox 44">
            <a:extLst>
              <a:ext uri="{FF2B5EF4-FFF2-40B4-BE49-F238E27FC236}">
                <a16:creationId xmlns:a16="http://schemas.microsoft.com/office/drawing/2014/main" id="{C1B19338-3C0C-8864-B0E7-794614B90C09}"/>
              </a:ext>
            </a:extLst>
          </p:cNvPr>
          <p:cNvSpPr txBox="1"/>
          <p:nvPr/>
        </p:nvSpPr>
        <p:spPr>
          <a:xfrm>
            <a:off x="-1" y="110821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grpSp>
        <p:nvGrpSpPr>
          <p:cNvPr id="10" name="Group 9">
            <a:extLst>
              <a:ext uri="{FF2B5EF4-FFF2-40B4-BE49-F238E27FC236}">
                <a16:creationId xmlns:a16="http://schemas.microsoft.com/office/drawing/2014/main" id="{0DEA7E33-7038-7B39-CA46-16F9A936F895}"/>
              </a:ext>
            </a:extLst>
          </p:cNvPr>
          <p:cNvGrpSpPr/>
          <p:nvPr/>
        </p:nvGrpSpPr>
        <p:grpSpPr>
          <a:xfrm>
            <a:off x="-1" y="-1"/>
            <a:ext cx="3098578" cy="5143500"/>
            <a:chOff x="-1" y="-1"/>
            <a:chExt cx="3338624" cy="5143500"/>
          </a:xfrm>
        </p:grpSpPr>
        <p:sp>
          <p:nvSpPr>
            <p:cNvPr id="11" name="Rectangle 10">
              <a:extLst>
                <a:ext uri="{FF2B5EF4-FFF2-40B4-BE49-F238E27FC236}">
                  <a16:creationId xmlns:a16="http://schemas.microsoft.com/office/drawing/2014/main" id="{B770842C-DAC9-940B-6A46-C14C8384D5F1}"/>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135DB8-76BD-B608-171E-E1BB8C6931AC}"/>
                </a:ext>
              </a:extLst>
            </p:cNvPr>
            <p:cNvSpPr txBox="1"/>
            <p:nvPr/>
          </p:nvSpPr>
          <p:spPr>
            <a:xfrm>
              <a:off x="-1" y="1108215"/>
              <a:ext cx="3338623" cy="2677656"/>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Deletion SVs affecting promoter and 5’ UTR regions show a strong positive enrichment in constrained genes and schizophrenia-associated genes</a:t>
              </a:r>
            </a:p>
          </p:txBody>
        </p:sp>
      </p:grpSp>
      <p:sp>
        <p:nvSpPr>
          <p:cNvPr id="4" name="Rectangle 3">
            <a:extLst>
              <a:ext uri="{FF2B5EF4-FFF2-40B4-BE49-F238E27FC236}">
                <a16:creationId xmlns:a16="http://schemas.microsoft.com/office/drawing/2014/main" id="{9EE86C9F-4CC5-BF75-D44A-F81FC06C9EC8}"/>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A257265E-C954-07AA-5272-0FECDCFB0D8B}"/>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bg1"/>
                </a:solidFill>
                <a:latin typeface="Open Sans" panose="020B0606030504020204" pitchFamily="34" charset="0"/>
                <a:ea typeface="Open Sans" panose="020B0606030504020204" pitchFamily="34" charset="0"/>
                <a:cs typeface="Open Sans" panose="020B0606030504020204" pitchFamily="34" charset="0"/>
              </a:rPr>
              <a:t>Incorporating SVs may help improve gene discovery</a:t>
            </a:r>
          </a:p>
        </p:txBody>
      </p:sp>
    </p:spTree>
    <p:extLst>
      <p:ext uri="{BB962C8B-B14F-4D97-AF65-F5344CB8AC3E}">
        <p14:creationId xmlns:p14="http://schemas.microsoft.com/office/powerpoint/2010/main" val="1042365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F187CFE-98A4-1BBE-27FD-8D995D171AD2}"/>
              </a:ext>
            </a:extLst>
          </p:cNvPr>
          <p:cNvGrpSpPr/>
          <p:nvPr/>
        </p:nvGrpSpPr>
        <p:grpSpPr>
          <a:xfrm>
            <a:off x="-1" y="1412146"/>
            <a:ext cx="9144001" cy="3731354"/>
            <a:chOff x="-1" y="1412146"/>
            <a:chExt cx="9144001" cy="3731354"/>
          </a:xfrm>
        </p:grpSpPr>
        <p:grpSp>
          <p:nvGrpSpPr>
            <p:cNvPr id="3" name="Group 2">
              <a:extLst>
                <a:ext uri="{FF2B5EF4-FFF2-40B4-BE49-F238E27FC236}">
                  <a16:creationId xmlns:a16="http://schemas.microsoft.com/office/drawing/2014/main" id="{F57D8E96-FBA1-4393-602E-D2545545ABD2}"/>
                </a:ext>
              </a:extLst>
            </p:cNvPr>
            <p:cNvGrpSpPr/>
            <p:nvPr/>
          </p:nvGrpSpPr>
          <p:grpSpPr>
            <a:xfrm>
              <a:off x="-1" y="1412146"/>
              <a:ext cx="9144001" cy="3731354"/>
              <a:chOff x="3423773" y="1417587"/>
              <a:chExt cx="5654323" cy="2307336"/>
            </a:xfrm>
          </p:grpSpPr>
          <p:pic>
            <p:nvPicPr>
              <p:cNvPr id="4" name="Picture 2" descr="Fig. 2">
                <a:extLst>
                  <a:ext uri="{FF2B5EF4-FFF2-40B4-BE49-F238E27FC236}">
                    <a16:creationId xmlns:a16="http://schemas.microsoft.com/office/drawing/2014/main" id="{6E9558C0-3502-CA3D-F145-BAD138C6F7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225"/>
              <a:stretch/>
            </p:blipFill>
            <p:spPr bwMode="auto">
              <a:xfrm>
                <a:off x="3423773" y="1417587"/>
                <a:ext cx="5654323" cy="23073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BC53877-93FC-6B94-1C0D-3EA31250B56E}"/>
                  </a:ext>
                </a:extLst>
              </p:cNvPr>
              <p:cNvSpPr/>
              <p:nvPr/>
            </p:nvSpPr>
            <p:spPr>
              <a:xfrm>
                <a:off x="3423773" y="1417587"/>
                <a:ext cx="102022" cy="1146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63E8CBD-F9F6-4BAF-3A45-35FACAFA3071}"/>
                </a:ext>
              </a:extLst>
            </p:cNvPr>
            <p:cNvSpPr/>
            <p:nvPr/>
          </p:nvSpPr>
          <p:spPr>
            <a:xfrm>
              <a:off x="6783571" y="3200399"/>
              <a:ext cx="1936749" cy="393406"/>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D30C867-E920-3234-C2C4-2C33C468EDD2}"/>
                </a:ext>
              </a:extLst>
            </p:cNvPr>
            <p:cNvSpPr/>
            <p:nvPr/>
          </p:nvSpPr>
          <p:spPr>
            <a:xfrm>
              <a:off x="4083197" y="3227926"/>
              <a:ext cx="488803" cy="393406"/>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Autofit/>
          </a:bodyPr>
          <a:lstStyle/>
          <a:p>
            <a:r>
              <a:rPr lang="en-US" sz="2400" dirty="0"/>
              <a:t>Genes affected by 5’ UTR deletions are among previously identified, significant schizophrenia-associated genes</a:t>
            </a:r>
          </a:p>
        </p:txBody>
      </p:sp>
      <p:sp>
        <p:nvSpPr>
          <p:cNvPr id="17" name="TextBox 16">
            <a:extLst>
              <a:ext uri="{FF2B5EF4-FFF2-40B4-BE49-F238E27FC236}">
                <a16:creationId xmlns:a16="http://schemas.microsoft.com/office/drawing/2014/main" id="{F3EC304D-F114-EE20-B0CA-7B3701361EF8}"/>
              </a:ext>
            </a:extLst>
          </p:cNvPr>
          <p:cNvSpPr txBox="1"/>
          <p:nvPr/>
        </p:nvSpPr>
        <p:spPr>
          <a:xfrm>
            <a:off x="809145" y="1383452"/>
            <a:ext cx="3652210" cy="1015663"/>
          </a:xfrm>
          <a:prstGeom prst="rect">
            <a:avLst/>
          </a:prstGeom>
          <a:noFill/>
        </p:spPr>
        <p:txBody>
          <a:bodyPr wrap="square" rtlCol="0">
            <a:spAutoFit/>
          </a:bodyPr>
          <a:lstStyle/>
          <a:p>
            <a:r>
              <a:rPr lang="en-US" sz="2000" dirty="0">
                <a:solidFill>
                  <a:schemeClr val="tx2"/>
                </a:solidFill>
              </a:rPr>
              <a:t>SRRM2		ANKRD12</a:t>
            </a:r>
          </a:p>
          <a:p>
            <a:r>
              <a:rPr lang="en-US" sz="2000" dirty="0">
                <a:solidFill>
                  <a:schemeClr val="tx2"/>
                </a:solidFill>
              </a:rPr>
              <a:t>KDM6B		EIF2S3</a:t>
            </a:r>
          </a:p>
          <a:p>
            <a:r>
              <a:rPr lang="en-US" sz="2000" dirty="0">
                <a:solidFill>
                  <a:schemeClr val="tx2"/>
                </a:solidFill>
              </a:rPr>
              <a:t>MAGI2</a:t>
            </a:r>
          </a:p>
        </p:txBody>
      </p:sp>
    </p:spTree>
    <p:extLst>
      <p:ext uri="{BB962C8B-B14F-4D97-AF65-F5344CB8AC3E}">
        <p14:creationId xmlns:p14="http://schemas.microsoft.com/office/powerpoint/2010/main" val="34395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335" y="-1"/>
            <a:ext cx="3077184" cy="5143500"/>
            <a:chOff x="0" y="-1"/>
            <a:chExt cx="3338623"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0" y="1372345"/>
              <a:ext cx="3338623" cy="2308324"/>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no significant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SNVs, but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significant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SVs in noncoding constrained regions</a:t>
              </a:r>
            </a:p>
          </p:txBody>
        </p:sp>
      </p:grpSp>
      <p:sp>
        <p:nvSpPr>
          <p:cNvPr id="17" name="Triangle 16">
            <a:extLst>
              <a:ext uri="{FF2B5EF4-FFF2-40B4-BE49-F238E27FC236}">
                <a16:creationId xmlns:a16="http://schemas.microsoft.com/office/drawing/2014/main" id="{23FC3D54-CD48-AEC9-A3A8-E18E6BC24266}"/>
              </a:ext>
            </a:extLst>
          </p:cNvPr>
          <p:cNvSpPr/>
          <p:nvPr/>
        </p:nvSpPr>
        <p:spPr>
          <a:xfrm rot="16200000">
            <a:off x="4690710" y="3276993"/>
            <a:ext cx="112344" cy="7114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9" name="Triangle 18">
            <a:extLst>
              <a:ext uri="{FF2B5EF4-FFF2-40B4-BE49-F238E27FC236}">
                <a16:creationId xmlns:a16="http://schemas.microsoft.com/office/drawing/2014/main" id="{DF45CB95-258A-57CC-46DF-EDDD218D9A3E}"/>
              </a:ext>
            </a:extLst>
          </p:cNvPr>
          <p:cNvSpPr/>
          <p:nvPr/>
        </p:nvSpPr>
        <p:spPr>
          <a:xfrm rot="5400000">
            <a:off x="6776101" y="3272739"/>
            <a:ext cx="112345" cy="71149"/>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0" name="TextBox 59">
            <a:extLst>
              <a:ext uri="{FF2B5EF4-FFF2-40B4-BE49-F238E27FC236}">
                <a16:creationId xmlns:a16="http://schemas.microsoft.com/office/drawing/2014/main" id="{A5FE9C9E-01D6-FEEC-EE54-2F058E404725}"/>
              </a:ext>
            </a:extLst>
          </p:cNvPr>
          <p:cNvSpPr txBox="1"/>
          <p:nvPr/>
        </p:nvSpPr>
        <p:spPr>
          <a:xfrm>
            <a:off x="8536781" y="-878681"/>
            <a:ext cx="184731" cy="307777"/>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46A7025C-421F-093E-517E-FF2F58F8D4C7}"/>
              </a:ext>
            </a:extLst>
          </p:cNvPr>
          <p:cNvGrpSpPr/>
          <p:nvPr/>
        </p:nvGrpSpPr>
        <p:grpSpPr>
          <a:xfrm>
            <a:off x="3252042" y="779742"/>
            <a:ext cx="5787458" cy="3600541"/>
            <a:chOff x="3252042" y="779742"/>
            <a:chExt cx="5787458" cy="3600541"/>
          </a:xfrm>
        </p:grpSpPr>
        <p:grpSp>
          <p:nvGrpSpPr>
            <p:cNvPr id="24" name="Group 23">
              <a:extLst>
                <a:ext uri="{FF2B5EF4-FFF2-40B4-BE49-F238E27FC236}">
                  <a16:creationId xmlns:a16="http://schemas.microsoft.com/office/drawing/2014/main" id="{D95993C2-4292-7305-2317-DAA5E596F8AA}"/>
                </a:ext>
              </a:extLst>
            </p:cNvPr>
            <p:cNvGrpSpPr/>
            <p:nvPr/>
          </p:nvGrpSpPr>
          <p:grpSpPr>
            <a:xfrm>
              <a:off x="3252042" y="779742"/>
              <a:ext cx="5787458" cy="3399350"/>
              <a:chOff x="3252042" y="779742"/>
              <a:chExt cx="5787458" cy="3399350"/>
            </a:xfrm>
          </p:grpSpPr>
          <p:grpSp>
            <p:nvGrpSpPr>
              <p:cNvPr id="26" name="Group 25">
                <a:extLst>
                  <a:ext uri="{FF2B5EF4-FFF2-40B4-BE49-F238E27FC236}">
                    <a16:creationId xmlns:a16="http://schemas.microsoft.com/office/drawing/2014/main" id="{13DCFE91-184A-1A9E-D611-6A6FBE9C2C9F}"/>
                  </a:ext>
                </a:extLst>
              </p:cNvPr>
              <p:cNvGrpSpPr/>
              <p:nvPr/>
            </p:nvGrpSpPr>
            <p:grpSpPr>
              <a:xfrm>
                <a:off x="4207125" y="779742"/>
                <a:ext cx="4832375" cy="3399350"/>
                <a:chOff x="4207125" y="779742"/>
                <a:chExt cx="4832375" cy="3399350"/>
              </a:xfrm>
            </p:grpSpPr>
            <p:pic>
              <p:nvPicPr>
                <p:cNvPr id="30" name="Picture 29" descr="A graph with red and blue lines&#10;&#10;Description automatically generated">
                  <a:extLst>
                    <a:ext uri="{FF2B5EF4-FFF2-40B4-BE49-F238E27FC236}">
                      <a16:creationId xmlns:a16="http://schemas.microsoft.com/office/drawing/2014/main" id="{FAC407B2-BBAC-D881-8BE9-3921652DA4AB}"/>
                    </a:ext>
                  </a:extLst>
                </p:cNvPr>
                <p:cNvPicPr>
                  <a:picLocks noChangeAspect="1"/>
                </p:cNvPicPr>
                <p:nvPr/>
              </p:nvPicPr>
              <p:blipFill>
                <a:blip r:embed="rId3"/>
                <a:srcRect r="20262"/>
                <a:stretch/>
              </p:blipFill>
              <p:spPr>
                <a:xfrm>
                  <a:off x="4207125" y="1148955"/>
                  <a:ext cx="4832375" cy="3030137"/>
                </a:xfrm>
                <a:prstGeom prst="rect">
                  <a:avLst/>
                </a:prstGeom>
              </p:spPr>
            </p:pic>
            <p:sp>
              <p:nvSpPr>
                <p:cNvPr id="31" name="TextBox 30">
                  <a:extLst>
                    <a:ext uri="{FF2B5EF4-FFF2-40B4-BE49-F238E27FC236}">
                      <a16:creationId xmlns:a16="http://schemas.microsoft.com/office/drawing/2014/main" id="{15D09CAD-E521-2F54-9A12-D801ABF3589B}"/>
                    </a:ext>
                  </a:extLst>
                </p:cNvPr>
                <p:cNvSpPr txBox="1"/>
                <p:nvPr/>
              </p:nvSpPr>
              <p:spPr>
                <a:xfrm>
                  <a:off x="4340242" y="779742"/>
                  <a:ext cx="3775393" cy="369332"/>
                </a:xfrm>
                <a:prstGeom prst="rect">
                  <a:avLst/>
                </a:prstGeom>
                <a:noFill/>
              </p:spPr>
              <p:txBody>
                <a:bodyPr wrap="none" rtlCol="0">
                  <a:spAutoFit/>
                </a:bodyPr>
                <a:lstStyle/>
                <a:p>
                  <a:r>
                    <a:rPr lang="en-US" sz="1800" b="1" dirty="0"/>
                    <a:t>Noncoding Constrained Regions</a:t>
                  </a:r>
                </a:p>
              </p:txBody>
            </p:sp>
          </p:grpSp>
          <p:sp>
            <p:nvSpPr>
              <p:cNvPr id="27" name="TextBox 26">
                <a:extLst>
                  <a:ext uri="{FF2B5EF4-FFF2-40B4-BE49-F238E27FC236}">
                    <a16:creationId xmlns:a16="http://schemas.microsoft.com/office/drawing/2014/main" id="{7EB3264C-D5BD-C119-61D4-ED47D6CBDF08}"/>
                  </a:ext>
                </a:extLst>
              </p:cNvPr>
              <p:cNvSpPr txBox="1"/>
              <p:nvPr/>
            </p:nvSpPr>
            <p:spPr>
              <a:xfrm>
                <a:off x="3510126" y="1569144"/>
                <a:ext cx="554959" cy="307777"/>
              </a:xfrm>
              <a:prstGeom prst="rect">
                <a:avLst/>
              </a:prstGeom>
              <a:noFill/>
            </p:spPr>
            <p:txBody>
              <a:bodyPr wrap="none" rtlCol="0">
                <a:spAutoFit/>
              </a:bodyPr>
              <a:lstStyle/>
              <a:p>
                <a:pPr algn="ctr"/>
                <a:r>
                  <a:rPr lang="en-US" dirty="0">
                    <a:solidFill>
                      <a:srgbClr val="4E4E4E"/>
                    </a:solidFill>
                  </a:rPr>
                  <a:t>SNV</a:t>
                </a:r>
              </a:p>
            </p:txBody>
          </p:sp>
          <p:sp>
            <p:nvSpPr>
              <p:cNvPr id="28" name="TextBox 27">
                <a:extLst>
                  <a:ext uri="{FF2B5EF4-FFF2-40B4-BE49-F238E27FC236}">
                    <a16:creationId xmlns:a16="http://schemas.microsoft.com/office/drawing/2014/main" id="{41A2B2F3-C19F-D36B-9787-AEBE0597C4C9}"/>
                  </a:ext>
                </a:extLst>
              </p:cNvPr>
              <p:cNvSpPr txBox="1"/>
              <p:nvPr/>
            </p:nvSpPr>
            <p:spPr>
              <a:xfrm>
                <a:off x="3368085" y="2264897"/>
                <a:ext cx="841897" cy="523220"/>
              </a:xfrm>
              <a:prstGeom prst="rect">
                <a:avLst/>
              </a:prstGeom>
              <a:noFill/>
            </p:spPr>
            <p:txBody>
              <a:bodyPr wrap="none" rtlCol="0">
                <a:spAutoFit/>
              </a:bodyPr>
              <a:lstStyle/>
              <a:p>
                <a:pPr algn="ctr"/>
                <a:r>
                  <a:rPr lang="en-US" dirty="0">
                    <a:solidFill>
                      <a:srgbClr val="4E4E4E"/>
                    </a:solidFill>
                  </a:rPr>
                  <a:t>Deletion</a:t>
                </a:r>
              </a:p>
              <a:p>
                <a:pPr algn="ctr"/>
                <a:r>
                  <a:rPr lang="en-US" dirty="0">
                    <a:solidFill>
                      <a:srgbClr val="4E4E4E"/>
                    </a:solidFill>
                  </a:rPr>
                  <a:t>SV</a:t>
                </a:r>
              </a:p>
            </p:txBody>
          </p:sp>
          <p:sp>
            <p:nvSpPr>
              <p:cNvPr id="29" name="TextBox 28">
                <a:extLst>
                  <a:ext uri="{FF2B5EF4-FFF2-40B4-BE49-F238E27FC236}">
                    <a16:creationId xmlns:a16="http://schemas.microsoft.com/office/drawing/2014/main" id="{E13211F5-ED2C-3C0B-F672-D837896201A9}"/>
                  </a:ext>
                </a:extLst>
              </p:cNvPr>
              <p:cNvSpPr txBox="1"/>
              <p:nvPr/>
            </p:nvSpPr>
            <p:spPr>
              <a:xfrm>
                <a:off x="3252042" y="3057461"/>
                <a:ext cx="1071126" cy="523220"/>
              </a:xfrm>
              <a:prstGeom prst="rect">
                <a:avLst/>
              </a:prstGeom>
              <a:noFill/>
            </p:spPr>
            <p:txBody>
              <a:bodyPr wrap="none" rtlCol="0">
                <a:spAutoFit/>
              </a:bodyPr>
              <a:lstStyle/>
              <a:p>
                <a:pPr algn="ctr"/>
                <a:r>
                  <a:rPr lang="en-US" dirty="0">
                    <a:solidFill>
                      <a:srgbClr val="4E4E4E"/>
                    </a:solidFill>
                  </a:rPr>
                  <a:t>Duplication</a:t>
                </a:r>
              </a:p>
              <a:p>
                <a:pPr algn="ctr"/>
                <a:r>
                  <a:rPr lang="en-US" dirty="0">
                    <a:solidFill>
                      <a:srgbClr val="4E4E4E"/>
                    </a:solidFill>
                  </a:rPr>
                  <a:t>SV</a:t>
                </a:r>
              </a:p>
            </p:txBody>
          </p:sp>
        </p:grpSp>
        <p:sp>
          <p:nvSpPr>
            <p:cNvPr id="25" name="TextBox 24">
              <a:extLst>
                <a:ext uri="{FF2B5EF4-FFF2-40B4-BE49-F238E27FC236}">
                  <a16:creationId xmlns:a16="http://schemas.microsoft.com/office/drawing/2014/main" id="{EA8FDA28-8658-7977-BCBD-83FB062B185A}"/>
                </a:ext>
              </a:extLst>
            </p:cNvPr>
            <p:cNvSpPr txBox="1"/>
            <p:nvPr/>
          </p:nvSpPr>
          <p:spPr>
            <a:xfrm>
              <a:off x="5739897" y="4072506"/>
              <a:ext cx="1766830" cy="307777"/>
            </a:xfrm>
            <a:prstGeom prst="rect">
              <a:avLst/>
            </a:prstGeom>
            <a:noFill/>
          </p:spPr>
          <p:txBody>
            <a:bodyPr wrap="none" rtlCol="0">
              <a:spAutoFit/>
            </a:bodyPr>
            <a:lstStyle/>
            <a:p>
              <a:r>
                <a:rPr lang="en-US" dirty="0">
                  <a:solidFill>
                    <a:srgbClr val="4E4E4E"/>
                  </a:solidFill>
                </a:rPr>
                <a:t>Odds ratio (95% CI)</a:t>
              </a:r>
            </a:p>
          </p:txBody>
        </p:sp>
      </p:grpSp>
    </p:spTree>
    <p:extLst>
      <p:ext uri="{BB962C8B-B14F-4D97-AF65-F5344CB8AC3E}">
        <p14:creationId xmlns:p14="http://schemas.microsoft.com/office/powerpoint/2010/main" val="2487230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Conclusions</a:t>
            </a:r>
          </a:p>
        </p:txBody>
      </p:sp>
      <p:sp>
        <p:nvSpPr>
          <p:cNvPr id="3" name="TextBox 2">
            <a:extLst>
              <a:ext uri="{FF2B5EF4-FFF2-40B4-BE49-F238E27FC236}">
                <a16:creationId xmlns:a16="http://schemas.microsoft.com/office/drawing/2014/main" id="{95545266-DB80-05A8-CA2A-ACFCCB98DAD8}"/>
              </a:ext>
            </a:extLst>
          </p:cNvPr>
          <p:cNvSpPr txBox="1"/>
          <p:nvPr/>
        </p:nvSpPr>
        <p:spPr>
          <a:xfrm>
            <a:off x="170121" y="1531341"/>
            <a:ext cx="8973879" cy="3357266"/>
          </a:xfrm>
          <a:prstGeom prst="rect">
            <a:avLst/>
          </a:prstGeom>
          <a:noFill/>
        </p:spPr>
        <p:txBody>
          <a:bodyPr wrap="square" rtlCol="0">
            <a:spAutoFit/>
          </a:bodyPr>
          <a:lstStyle/>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Noncoding SNVs are not as biologically interpretable</a:t>
            </a:r>
          </a:p>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SVs can help identify noncoding constrained regions associated with neuropsychiatric disorders</a:t>
            </a:r>
          </a:p>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SVs affecting noncoding regions, such as the promoter and UTR, may contribute towards disease risk</a:t>
            </a:r>
          </a:p>
          <a:p>
            <a:pPr marL="457200" indent="-457200">
              <a:lnSpc>
                <a:spcPct val="150000"/>
              </a:lnSpc>
              <a:buClr>
                <a:schemeClr val="bg2"/>
              </a:buClr>
              <a:buFont typeface="+mj-lt"/>
              <a:buAutoNum type="arabicPeriod"/>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Incorporating SVs may help improve gene discovery</a:t>
            </a:r>
            <a:endParaRPr lang="en-US" sz="24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26954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Acknowledgements</a:t>
            </a:r>
          </a:p>
        </p:txBody>
      </p:sp>
      <p:sp>
        <p:nvSpPr>
          <p:cNvPr id="6" name="TextBox 5">
            <a:extLst>
              <a:ext uri="{FF2B5EF4-FFF2-40B4-BE49-F238E27FC236}">
                <a16:creationId xmlns:a16="http://schemas.microsoft.com/office/drawing/2014/main" id="{ABB8D0C1-BC41-2AD3-2E17-56FAFD2D406A}"/>
              </a:ext>
            </a:extLst>
          </p:cNvPr>
          <p:cNvSpPr txBox="1"/>
          <p:nvPr/>
        </p:nvSpPr>
        <p:spPr>
          <a:xfrm>
            <a:off x="4224480" y="1252990"/>
            <a:ext cx="4798244" cy="4103688"/>
          </a:xfrm>
          <a:prstGeom prst="rect">
            <a:avLst/>
          </a:prstGeom>
          <a:noFill/>
        </p:spPr>
        <p:txBody>
          <a:bodyPr wrap="square" rtlCol="0">
            <a:spAutoFit/>
          </a:bodyPr>
          <a:lstStyle/>
          <a:p>
            <a:pPr>
              <a:lnSpc>
                <a:spcPct val="150000"/>
              </a:lnSpc>
              <a:spcAft>
                <a:spcPts val="150"/>
              </a:spcAft>
            </a:pPr>
            <a:r>
              <a:rPr lang="en-US" b="1" dirty="0">
                <a:latin typeface="Open Sans" panose="020B0606030504020204" pitchFamily="34" charset="0"/>
                <a:ea typeface="Open Sans" panose="020B0606030504020204" pitchFamily="34" charset="0"/>
                <a:cs typeface="Open Sans" panose="020B0606030504020204" pitchFamily="34" charset="0"/>
              </a:rPr>
              <a:t>WGSPD consortium collaborators:</a:t>
            </a:r>
          </a:p>
          <a:p>
            <a:r>
              <a:rPr lang="en-US" dirty="0">
                <a:latin typeface="Open Sans" panose="020B0606030504020204" pitchFamily="34" charset="0"/>
                <a:ea typeface="Open Sans" panose="020B0606030504020204" pitchFamily="34" charset="0"/>
                <a:cs typeface="Open Sans" panose="020B0606030504020204" pitchFamily="34" charset="0"/>
              </a:rPr>
              <a:t>Michael </a:t>
            </a:r>
            <a:r>
              <a:rPr lang="en-US" dirty="0" err="1">
                <a:latin typeface="Open Sans" panose="020B0606030504020204" pitchFamily="34" charset="0"/>
                <a:ea typeface="Open Sans" panose="020B0606030504020204" pitchFamily="34" charset="0"/>
                <a:cs typeface="Open Sans" panose="020B0606030504020204" pitchFamily="34" charset="0"/>
              </a:rPr>
              <a:t>Boehnke</a:t>
            </a:r>
            <a:r>
              <a:rPr lang="en-US" dirty="0">
                <a:latin typeface="Open Sans" panose="020B0606030504020204" pitchFamily="34" charset="0"/>
                <a:ea typeface="Open Sans" panose="020B0606030504020204" pitchFamily="34" charset="0"/>
                <a:cs typeface="Open Sans" panose="020B0606030504020204" pitchFamily="34" charset="0"/>
              </a:rPr>
              <a:t> – University of Michigan</a:t>
            </a:r>
          </a:p>
          <a:p>
            <a:r>
              <a:rPr lang="en-US" dirty="0">
                <a:latin typeface="Open Sans" panose="020B0606030504020204" pitchFamily="34" charset="0"/>
                <a:ea typeface="Open Sans" panose="020B0606030504020204" pitchFamily="34" charset="0"/>
                <a:cs typeface="Open Sans" panose="020B0606030504020204" pitchFamily="34" charset="0"/>
              </a:rPr>
              <a:t>Nelson </a:t>
            </a:r>
            <a:r>
              <a:rPr lang="en-US" dirty="0" err="1">
                <a:latin typeface="Open Sans" panose="020B0606030504020204" pitchFamily="34" charset="0"/>
                <a:ea typeface="Open Sans" panose="020B0606030504020204" pitchFamily="34" charset="0"/>
                <a:cs typeface="Open Sans" panose="020B0606030504020204" pitchFamily="34" charset="0"/>
              </a:rPr>
              <a:t>Freimer</a:t>
            </a:r>
            <a:r>
              <a:rPr lang="en-US" dirty="0">
                <a:latin typeface="Open Sans" panose="020B0606030504020204" pitchFamily="34" charset="0"/>
                <a:ea typeface="Open Sans" panose="020B0606030504020204" pitchFamily="34" charset="0"/>
                <a:cs typeface="Open Sans" panose="020B0606030504020204" pitchFamily="34" charset="0"/>
              </a:rPr>
              <a:t> – University of California, Los Angeles</a:t>
            </a:r>
          </a:p>
          <a:p>
            <a:r>
              <a:rPr lang="en-US" dirty="0">
                <a:latin typeface="Open Sans" panose="020B0606030504020204" pitchFamily="34" charset="0"/>
                <a:ea typeface="Open Sans" panose="020B0606030504020204" pitchFamily="34" charset="0"/>
                <a:cs typeface="Open Sans" panose="020B0606030504020204" pitchFamily="34" charset="0"/>
              </a:rPr>
              <a:t>Stacey Gabriel – Broad Institute of MIT and Harvard</a:t>
            </a:r>
          </a:p>
          <a:p>
            <a:r>
              <a:rPr lang="en-US" dirty="0">
                <a:latin typeface="Open Sans" panose="020B0606030504020204" pitchFamily="34" charset="0"/>
                <a:ea typeface="Open Sans" panose="020B0606030504020204" pitchFamily="34" charset="0"/>
                <a:cs typeface="Open Sans" panose="020B0606030504020204" pitchFamily="34" charset="0"/>
              </a:rPr>
              <a:t>Sarah Gagliano – University of Michigan</a:t>
            </a:r>
          </a:p>
          <a:p>
            <a:r>
              <a:rPr lang="en-US" dirty="0" err="1">
                <a:latin typeface="Open Sans" panose="020B0606030504020204" pitchFamily="34" charset="0"/>
                <a:ea typeface="Open Sans" panose="020B0606030504020204" pitchFamily="34" charset="0"/>
                <a:cs typeface="Open Sans" panose="020B0606030504020204" pitchFamily="34" charset="0"/>
              </a:rPr>
              <a:t>Guilio</a:t>
            </a:r>
            <a:r>
              <a:rPr lang="en-US" dirty="0">
                <a:latin typeface="Open Sans" panose="020B0606030504020204" pitchFamily="34" charset="0"/>
                <a:ea typeface="Open Sans" panose="020B0606030504020204" pitchFamily="34" charset="0"/>
                <a:cs typeface="Open Sans" panose="020B0606030504020204" pitchFamily="34" charset="0"/>
              </a:rPr>
              <a:t> Genovese – Broad Institute of MIT and Harvard</a:t>
            </a:r>
          </a:p>
          <a:p>
            <a:r>
              <a:rPr lang="en-US" dirty="0">
                <a:latin typeface="Open Sans" panose="020B0606030504020204" pitchFamily="34" charset="0"/>
                <a:ea typeface="Open Sans" panose="020B0606030504020204" pitchFamily="34" charset="0"/>
                <a:cs typeface="Open Sans" panose="020B0606030504020204" pitchFamily="34" charset="0"/>
              </a:rPr>
              <a:t>David </a:t>
            </a:r>
            <a:r>
              <a:rPr lang="en-US" dirty="0" err="1">
                <a:latin typeface="Open Sans" panose="020B0606030504020204" pitchFamily="34" charset="0"/>
                <a:ea typeface="Open Sans" panose="020B0606030504020204" pitchFamily="34" charset="0"/>
                <a:cs typeface="Open Sans" panose="020B0606030504020204" pitchFamily="34" charset="0"/>
              </a:rPr>
              <a:t>Glahn</a:t>
            </a:r>
            <a:r>
              <a:rPr lang="en-US" dirty="0">
                <a:latin typeface="Open Sans" panose="020B0606030504020204" pitchFamily="34" charset="0"/>
                <a:ea typeface="Open Sans" panose="020B0606030504020204" pitchFamily="34" charset="0"/>
                <a:cs typeface="Open Sans" panose="020B0606030504020204" pitchFamily="34" charset="0"/>
              </a:rPr>
              <a:t> – Boston Children’s Hospital</a:t>
            </a:r>
          </a:p>
          <a:p>
            <a:r>
              <a:rPr lang="en-US" dirty="0">
                <a:latin typeface="Open Sans" panose="020B0606030504020204" pitchFamily="34" charset="0"/>
                <a:ea typeface="Open Sans" panose="020B0606030504020204" pitchFamily="34" charset="0"/>
                <a:cs typeface="Open Sans" panose="020B0606030504020204" pitchFamily="34" charset="0"/>
              </a:rPr>
              <a:t>Hyun Min Kang – University of Michigan</a:t>
            </a:r>
          </a:p>
          <a:p>
            <a:r>
              <a:rPr lang="en-US" dirty="0">
                <a:latin typeface="Open Sans" panose="020B0606030504020204" pitchFamily="34" charset="0"/>
                <a:ea typeface="Open Sans" panose="020B0606030504020204" pitchFamily="34" charset="0"/>
                <a:cs typeface="Open Sans" panose="020B0606030504020204" pitchFamily="34" charset="0"/>
              </a:rPr>
              <a:t>James Knowles – SUNY Downstate Medical Center</a:t>
            </a:r>
          </a:p>
          <a:p>
            <a:r>
              <a:rPr lang="en-US" dirty="0">
                <a:latin typeface="Open Sans" panose="020B0606030504020204" pitchFamily="34" charset="0"/>
                <a:ea typeface="Open Sans" panose="020B0606030504020204" pitchFamily="34" charset="0"/>
                <a:cs typeface="Open Sans" panose="020B0606030504020204" pitchFamily="34" charset="0"/>
              </a:rPr>
              <a:t>Steven </a:t>
            </a:r>
            <a:r>
              <a:rPr lang="en-US" dirty="0" err="1">
                <a:latin typeface="Open Sans" panose="020B0606030504020204" pitchFamily="34" charset="0"/>
                <a:ea typeface="Open Sans" panose="020B0606030504020204" pitchFamily="34" charset="0"/>
                <a:cs typeface="Open Sans" panose="020B0606030504020204" pitchFamily="34" charset="0"/>
              </a:rPr>
              <a:t>McCarroll</a:t>
            </a:r>
            <a:r>
              <a:rPr lang="en-US" dirty="0">
                <a:latin typeface="Open Sans" panose="020B0606030504020204" pitchFamily="34" charset="0"/>
                <a:ea typeface="Open Sans" panose="020B0606030504020204" pitchFamily="34" charset="0"/>
                <a:cs typeface="Open Sans" panose="020B0606030504020204" pitchFamily="34" charset="0"/>
              </a:rPr>
              <a:t> – Harvard University</a:t>
            </a:r>
          </a:p>
          <a:p>
            <a:r>
              <a:rPr lang="en-US" dirty="0">
                <a:latin typeface="Open Sans" panose="020B0606030504020204" pitchFamily="34" charset="0"/>
                <a:ea typeface="Open Sans" panose="020B0606030504020204" pitchFamily="34" charset="0"/>
                <a:cs typeface="Open Sans" panose="020B0606030504020204" pitchFamily="34" charset="0"/>
              </a:rPr>
              <a:t>Roel </a:t>
            </a:r>
            <a:r>
              <a:rPr lang="en-US" dirty="0" err="1">
                <a:latin typeface="Open Sans" panose="020B0606030504020204" pitchFamily="34" charset="0"/>
                <a:ea typeface="Open Sans" panose="020B0606030504020204" pitchFamily="34" charset="0"/>
                <a:cs typeface="Open Sans" panose="020B0606030504020204" pitchFamily="34" charset="0"/>
              </a:rPr>
              <a:t>Ophoff</a:t>
            </a:r>
            <a:r>
              <a:rPr lang="en-US" dirty="0">
                <a:latin typeface="Open Sans" panose="020B0606030504020204" pitchFamily="34" charset="0"/>
                <a:ea typeface="Open Sans" panose="020B0606030504020204" pitchFamily="34" charset="0"/>
                <a:cs typeface="Open Sans" panose="020B0606030504020204" pitchFamily="34" charset="0"/>
              </a:rPr>
              <a:t> – University of California, Los Angeles</a:t>
            </a:r>
          </a:p>
          <a:p>
            <a:r>
              <a:rPr lang="en-US" dirty="0" err="1">
                <a:latin typeface="Open Sans" panose="020B0606030504020204" pitchFamily="34" charset="0"/>
                <a:ea typeface="Open Sans" panose="020B0606030504020204" pitchFamily="34" charset="0"/>
                <a:cs typeface="Open Sans" panose="020B0606030504020204" pitchFamily="34" charset="0"/>
              </a:rPr>
              <a:t>Aarno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Palotie</a:t>
            </a:r>
            <a:r>
              <a:rPr lang="en-US" dirty="0">
                <a:latin typeface="Open Sans" panose="020B0606030504020204" pitchFamily="34" charset="0"/>
                <a:ea typeface="Open Sans" panose="020B0606030504020204" pitchFamily="34" charset="0"/>
                <a:cs typeface="Open Sans" panose="020B0606030504020204" pitchFamily="34" charset="0"/>
              </a:rPr>
              <a:t> – University of Helsinki</a:t>
            </a:r>
          </a:p>
          <a:p>
            <a:r>
              <a:rPr lang="en-US" dirty="0">
                <a:latin typeface="Open Sans" panose="020B0606030504020204" pitchFamily="34" charset="0"/>
                <a:ea typeface="Open Sans" panose="020B0606030504020204" pitchFamily="34" charset="0"/>
                <a:cs typeface="Open Sans" panose="020B0606030504020204" pitchFamily="34" charset="0"/>
              </a:rPr>
              <a:t>Duncan Palmer – Broad Institute of MIT and Harvard</a:t>
            </a:r>
          </a:p>
          <a:p>
            <a:r>
              <a:rPr lang="en-US" dirty="0">
                <a:latin typeface="Open Sans" panose="020B0606030504020204" pitchFamily="34" charset="0"/>
                <a:ea typeface="Open Sans" panose="020B0606030504020204" pitchFamily="34" charset="0"/>
                <a:cs typeface="Open Sans" panose="020B0606030504020204" pitchFamily="34" charset="0"/>
              </a:rPr>
              <a:t>Carlos </a:t>
            </a:r>
            <a:r>
              <a:rPr lang="en-US" dirty="0" err="1">
                <a:latin typeface="Open Sans" panose="020B0606030504020204" pitchFamily="34" charset="0"/>
                <a:ea typeface="Open Sans" panose="020B0606030504020204" pitchFamily="34" charset="0"/>
                <a:cs typeface="Open Sans" panose="020B0606030504020204" pitchFamily="34" charset="0"/>
              </a:rPr>
              <a:t>Pato</a:t>
            </a:r>
            <a:r>
              <a:rPr lang="en-US" dirty="0">
                <a:latin typeface="Open Sans" panose="020B0606030504020204" pitchFamily="34" charset="0"/>
                <a:ea typeface="Open Sans" panose="020B0606030504020204" pitchFamily="34" charset="0"/>
                <a:cs typeface="Open Sans" panose="020B0606030504020204" pitchFamily="34" charset="0"/>
              </a:rPr>
              <a:t> – SUNY Downstate Medical Center</a:t>
            </a:r>
          </a:p>
          <a:p>
            <a:r>
              <a:rPr lang="en-US" dirty="0">
                <a:latin typeface="Open Sans" panose="020B0606030504020204" pitchFamily="34" charset="0"/>
                <a:ea typeface="Open Sans" panose="020B0606030504020204" pitchFamily="34" charset="0"/>
                <a:cs typeface="Open Sans" panose="020B0606030504020204" pitchFamily="34" charset="0"/>
              </a:rPr>
              <a:t>Michele </a:t>
            </a:r>
            <a:r>
              <a:rPr lang="en-US" dirty="0" err="1">
                <a:latin typeface="Open Sans" panose="020B0606030504020204" pitchFamily="34" charset="0"/>
                <a:ea typeface="Open Sans" panose="020B0606030504020204" pitchFamily="34" charset="0"/>
                <a:cs typeface="Open Sans" panose="020B0606030504020204" pitchFamily="34" charset="0"/>
              </a:rPr>
              <a:t>Pato</a:t>
            </a:r>
            <a:r>
              <a:rPr lang="en-US" dirty="0">
                <a:latin typeface="Open Sans" panose="020B0606030504020204" pitchFamily="34" charset="0"/>
                <a:ea typeface="Open Sans" panose="020B0606030504020204" pitchFamily="34" charset="0"/>
                <a:cs typeface="Open Sans" panose="020B0606030504020204" pitchFamily="34" charset="0"/>
              </a:rPr>
              <a:t> – SUNY Downstate Medical Center</a:t>
            </a:r>
          </a:p>
          <a:p>
            <a:r>
              <a:rPr lang="en-US" dirty="0">
                <a:latin typeface="Open Sans" panose="020B0606030504020204" pitchFamily="34" charset="0"/>
                <a:ea typeface="Open Sans" panose="020B0606030504020204" pitchFamily="34" charset="0"/>
                <a:cs typeface="Open Sans" panose="020B0606030504020204" pitchFamily="34" charset="0"/>
              </a:rPr>
              <a:t>Laura Scott – University of Michigan</a:t>
            </a: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7170" name="Picture 2" descr="Stanley Center for Psychiatric Research at Broad Institute of MIT and Harvard">
            <a:extLst>
              <a:ext uri="{FF2B5EF4-FFF2-40B4-BE49-F238E27FC236}">
                <a16:creationId xmlns:a16="http://schemas.microsoft.com/office/drawing/2014/main" id="{DCCF9179-7C5C-0E8D-CE86-B06FA3A8A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35" t="11264" r="16395" b="10978"/>
          <a:stretch/>
        </p:blipFill>
        <p:spPr bwMode="auto">
          <a:xfrm>
            <a:off x="121276" y="4198283"/>
            <a:ext cx="1411248" cy="94983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FCF019B-CD5C-48AE-E2A8-838B40CB6037}"/>
              </a:ext>
            </a:extLst>
          </p:cNvPr>
          <p:cNvSpPr txBox="1"/>
          <p:nvPr/>
        </p:nvSpPr>
        <p:spPr>
          <a:xfrm>
            <a:off x="124657" y="1252989"/>
            <a:ext cx="1941923" cy="2380139"/>
          </a:xfrm>
          <a:prstGeom prst="rect">
            <a:avLst/>
          </a:prstGeom>
          <a:noFill/>
        </p:spPr>
        <p:txBody>
          <a:bodyPr wrap="square" rtlCol="0">
            <a:spAutoFit/>
          </a:bodyPr>
          <a:lstStyle/>
          <a:p>
            <a:pPr>
              <a:lnSpc>
                <a:spcPct val="150000"/>
              </a:lnSpc>
              <a:spcAft>
                <a:spcPts val="150"/>
              </a:spcAft>
            </a:pPr>
            <a:r>
              <a:rPr lang="en-US" b="1" dirty="0">
                <a:latin typeface="Open Sans" panose="020B0606030504020204" pitchFamily="34" charset="0"/>
                <a:ea typeface="Open Sans" panose="020B0606030504020204" pitchFamily="34" charset="0"/>
                <a:cs typeface="Open Sans" panose="020B0606030504020204" pitchFamily="34" charset="0"/>
              </a:rPr>
              <a:t>Neale Lab:</a:t>
            </a:r>
          </a:p>
          <a:p>
            <a:r>
              <a:rPr lang="en-US" dirty="0">
                <a:latin typeface="Open Sans" panose="020B0606030504020204" pitchFamily="34" charset="0"/>
                <a:ea typeface="Open Sans" panose="020B0606030504020204" pitchFamily="34" charset="0"/>
                <a:cs typeface="Open Sans" panose="020B0606030504020204" pitchFamily="34" charset="0"/>
              </a:rPr>
              <a:t>Benjamin Neale</a:t>
            </a:r>
          </a:p>
          <a:p>
            <a:r>
              <a:rPr lang="en-US" dirty="0">
                <a:latin typeface="Open Sans" panose="020B0606030504020204" pitchFamily="34" charset="0"/>
                <a:ea typeface="Open Sans" panose="020B0606030504020204" pitchFamily="34" charset="0"/>
                <a:cs typeface="Open Sans" panose="020B0606030504020204" pitchFamily="34" charset="0"/>
              </a:rPr>
              <a:t>Cal Liao</a:t>
            </a:r>
          </a:p>
          <a:p>
            <a:r>
              <a:rPr lang="en-US" dirty="0" err="1">
                <a:latin typeface="Open Sans" panose="020B0606030504020204" pitchFamily="34" charset="0"/>
                <a:ea typeface="Open Sans" panose="020B0606030504020204" pitchFamily="34" charset="0"/>
                <a:cs typeface="Open Sans" panose="020B0606030504020204" pitchFamily="34" charset="0"/>
              </a:rPr>
              <a:t>Siwei</a:t>
            </a:r>
            <a:r>
              <a:rPr lang="en-US" dirty="0">
                <a:latin typeface="Open Sans" panose="020B0606030504020204" pitchFamily="34" charset="0"/>
                <a:ea typeface="Open Sans" panose="020B0606030504020204" pitchFamily="34" charset="0"/>
                <a:cs typeface="Open Sans" panose="020B0606030504020204" pitchFamily="34" charset="0"/>
              </a:rPr>
              <a:t> Chen</a:t>
            </a:r>
          </a:p>
          <a:p>
            <a:r>
              <a:rPr lang="en-US" dirty="0">
                <a:latin typeface="Open Sans" panose="020B0606030504020204" pitchFamily="34" charset="0"/>
                <a:ea typeface="Open Sans" panose="020B0606030504020204" pitchFamily="34" charset="0"/>
                <a:cs typeface="Open Sans" panose="020B0606030504020204" pitchFamily="34" charset="0"/>
              </a:rPr>
              <a:t>Dan </a:t>
            </a:r>
            <a:r>
              <a:rPr lang="en-US" dirty="0" err="1">
                <a:latin typeface="Open Sans" panose="020B0606030504020204" pitchFamily="34" charset="0"/>
                <a:ea typeface="Open Sans" panose="020B0606030504020204" pitchFamily="34" charset="0"/>
                <a:cs typeface="Open Sans" panose="020B0606030504020204" pitchFamily="34" charset="0"/>
              </a:rPr>
              <a:t>Howrigan</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err="1">
                <a:latin typeface="Open Sans" panose="020B0606030504020204" pitchFamily="34" charset="0"/>
                <a:ea typeface="Open Sans" panose="020B0606030504020204" pitchFamily="34" charset="0"/>
                <a:cs typeface="Open Sans" panose="020B0606030504020204" pitchFamily="34" charset="0"/>
              </a:rPr>
              <a:t>Sinéad</a:t>
            </a:r>
            <a:r>
              <a:rPr lang="en-US" dirty="0">
                <a:latin typeface="Open Sans" panose="020B0606030504020204" pitchFamily="34" charset="0"/>
                <a:ea typeface="Open Sans" panose="020B0606030504020204" pitchFamily="34" charset="0"/>
                <a:cs typeface="Open Sans" panose="020B0606030504020204" pitchFamily="34" charset="0"/>
              </a:rPr>
              <a:t> Chapman</a:t>
            </a:r>
          </a:p>
          <a:p>
            <a:r>
              <a:rPr lang="en-US" dirty="0">
                <a:latin typeface="Open Sans" panose="020B0606030504020204" pitchFamily="34" charset="0"/>
                <a:ea typeface="Open Sans" panose="020B0606030504020204" pitchFamily="34" charset="0"/>
                <a:cs typeface="Open Sans" panose="020B0606030504020204" pitchFamily="34" charset="0"/>
              </a:rPr>
              <a:t>Caroline Cusick</a:t>
            </a:r>
          </a:p>
          <a:p>
            <a:r>
              <a:rPr lang="en-US" dirty="0">
                <a:latin typeface="Open Sans" panose="020B0606030504020204" pitchFamily="34" charset="0"/>
                <a:ea typeface="Open Sans" panose="020B0606030504020204" pitchFamily="34" charset="0"/>
                <a:cs typeface="Open Sans" panose="020B0606030504020204" pitchFamily="34" charset="0"/>
              </a:rPr>
              <a:t>Sam Bryant</a:t>
            </a: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4BEF5FB9-7FA8-C583-A512-F72A1D682209}"/>
              </a:ext>
            </a:extLst>
          </p:cNvPr>
          <p:cNvSpPr txBox="1"/>
          <p:nvPr/>
        </p:nvSpPr>
        <p:spPr>
          <a:xfrm>
            <a:off x="2130047" y="1127636"/>
            <a:ext cx="2094433" cy="1600438"/>
          </a:xfrm>
          <a:prstGeom prst="rect">
            <a:avLst/>
          </a:prstGeom>
          <a:noFill/>
        </p:spPr>
        <p:txBody>
          <a:bodyPr wrap="square">
            <a:spAutoFit/>
          </a:bodyPr>
          <a:lstStyle/>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b="1" dirty="0" err="1">
                <a:latin typeface="Open Sans" panose="020B0606030504020204" pitchFamily="34" charset="0"/>
                <a:ea typeface="Open Sans" panose="020B0606030504020204" pitchFamily="34" charset="0"/>
                <a:cs typeface="Open Sans" panose="020B0606030504020204" pitchFamily="34" charset="0"/>
              </a:rPr>
              <a:t>Talkowski</a:t>
            </a:r>
            <a:r>
              <a:rPr lang="en-US" b="1" dirty="0">
                <a:latin typeface="Open Sans" panose="020B0606030504020204" pitchFamily="34" charset="0"/>
                <a:ea typeface="Open Sans" panose="020B0606030504020204" pitchFamily="34" charset="0"/>
                <a:cs typeface="Open Sans" panose="020B0606030504020204" pitchFamily="34" charset="0"/>
              </a:rPr>
              <a:t> Lab:</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Mike </a:t>
            </a:r>
            <a:r>
              <a:rPr lang="en-US" dirty="0" err="1">
                <a:latin typeface="Open Sans" panose="020B0606030504020204" pitchFamily="34" charset="0"/>
                <a:ea typeface="Open Sans" panose="020B0606030504020204" pitchFamily="34" charset="0"/>
                <a:cs typeface="Open Sans" panose="020B0606030504020204" pitchFamily="34" charset="0"/>
              </a:rPr>
              <a:t>Talkowski</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Jack Fu</a:t>
            </a:r>
          </a:p>
          <a:p>
            <a:r>
              <a:rPr lang="en-US" dirty="0">
                <a:latin typeface="Open Sans" panose="020B0606030504020204" pitchFamily="34" charset="0"/>
                <a:ea typeface="Open Sans" panose="020B0606030504020204" pitchFamily="34" charset="0"/>
                <a:cs typeface="Open Sans" panose="020B0606030504020204" pitchFamily="34" charset="0"/>
              </a:rPr>
              <a:t>Chelsea Lowther</a:t>
            </a:r>
          </a:p>
          <a:p>
            <a:r>
              <a:rPr lang="en-US" dirty="0" err="1">
                <a:latin typeface="Open Sans" panose="020B0606030504020204" pitchFamily="34" charset="0"/>
                <a:ea typeface="Open Sans" panose="020B0606030504020204" pitchFamily="34" charset="0"/>
                <a:cs typeface="Open Sans" panose="020B0606030504020204" pitchFamily="34" charset="0"/>
              </a:rPr>
              <a:t>Xuefang</a:t>
            </a:r>
            <a:r>
              <a:rPr lang="en-US" dirty="0">
                <a:latin typeface="Open Sans" panose="020B0606030504020204" pitchFamily="34" charset="0"/>
                <a:ea typeface="Open Sans" panose="020B0606030504020204" pitchFamily="34" charset="0"/>
                <a:cs typeface="Open Sans" panose="020B0606030504020204" pitchFamily="34" charset="0"/>
              </a:rPr>
              <a:t> Zhao</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8025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2E3C-893B-EA11-B579-FF63CE4383AC}"/>
              </a:ext>
            </a:extLst>
          </p:cNvPr>
          <p:cNvSpPr>
            <a:spLocks noGrp="1"/>
          </p:cNvSpPr>
          <p:nvPr>
            <p:ph type="ctrTitle"/>
          </p:nvPr>
        </p:nvSpPr>
        <p:spPr/>
        <p:txBody>
          <a:bodyPr>
            <a:noAutofit/>
          </a:bodyPr>
          <a:lstStyle/>
          <a:p>
            <a:r>
              <a:rPr lang="en-US" sz="28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Types of genetic variation reliably detected by genomic technologies</a:t>
            </a:r>
            <a:endPar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4A907C77-E895-81A0-ED08-DB8E80F52B99}"/>
              </a:ext>
            </a:extLst>
          </p:cNvPr>
          <p:cNvSpPr>
            <a:spLocks noGrp="1"/>
          </p:cNvSpPr>
          <p:nvPr>
            <p:ph type="ctrTitle" idx="2"/>
          </p:nvPr>
        </p:nvSpPr>
        <p:spPr>
          <a:xfrm>
            <a:off x="77676" y="1296323"/>
            <a:ext cx="8591700" cy="3847177"/>
          </a:xfrm>
        </p:spPr>
        <p:txBody>
          <a:bodyPr anchor="t"/>
          <a:lstStyle/>
          <a:p>
            <a:r>
              <a:rPr lang="en-US" sz="1400" b="1"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Karyotype (≤ 1% common; ≤ 1% rare):</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Chromosomal aneuploidies, massive structural variation (for example, translocations, inversions, CNVs of millions of nucleotides), and some fragile sites with special protocols.</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r>
              <a:rPr lang="en-US" sz="1400" b="1"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Microarray (~90% common; ~1% rare):</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Protein coding and noncoding common SNVs and large, rare CNVs (over ~20,000 nucleotides).</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r>
              <a:rPr lang="en-US" sz="1400" b="1" i="0" dirty="0">
                <a:solidFill>
                  <a:srgbClr val="222222"/>
                </a:solidFill>
                <a:effectLst/>
                <a:highlight>
                  <a:srgbClr val="FFFF00"/>
                </a:highlight>
                <a:latin typeface="Open Sans" panose="020B0606030504020204" pitchFamily="34" charset="0"/>
                <a:ea typeface="Open Sans" panose="020B0606030504020204" pitchFamily="34" charset="0"/>
                <a:cs typeface="Open Sans" panose="020B0606030504020204" pitchFamily="34" charset="0"/>
              </a:rPr>
              <a:t>Exome sequencing (~1% common; ~1% rare):</a:t>
            </a:r>
            <a:r>
              <a:rPr lang="en-US" sz="1400" b="0" i="0" dirty="0">
                <a:solidFill>
                  <a:srgbClr val="222222"/>
                </a:solidFill>
                <a:effectLst/>
                <a:highlight>
                  <a:srgbClr val="FFFF00"/>
                </a:highlight>
                <a:latin typeface="Open Sans" panose="020B0606030504020204" pitchFamily="34" charset="0"/>
                <a:ea typeface="Open Sans" panose="020B0606030504020204" pitchFamily="34" charset="0"/>
                <a:cs typeface="Open Sans" panose="020B0606030504020204" pitchFamily="34" charset="0"/>
              </a:rPr>
              <a:t> </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Protein coding common SNVs and indels, protein coding rare SNVs and indels, and some CNVs.</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r>
              <a:rPr lang="en-US" sz="1400" b="1"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Low-coverage WGS (~95% common; ~85% rare):</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Protein coding and noncoding common SNVs, and most protein coding and noncoding rare SNVs.</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r>
              <a:rPr lang="en-US" sz="1400" b="1" i="0" dirty="0">
                <a:solidFill>
                  <a:srgbClr val="222222"/>
                </a:solidFill>
                <a:effectLst/>
                <a:highlight>
                  <a:srgbClr val="FFFF00"/>
                </a:highlight>
                <a:latin typeface="Open Sans" panose="020B0606030504020204" pitchFamily="34" charset="0"/>
                <a:ea typeface="Open Sans" panose="020B0606030504020204" pitchFamily="34" charset="0"/>
                <a:cs typeface="Open Sans" panose="020B0606030504020204" pitchFamily="34" charset="0"/>
              </a:rPr>
              <a:t>Deep-coverage WGS (~99% common; ~99% rare):</a:t>
            </a:r>
            <a:r>
              <a:rPr lang="en-US" sz="1400" b="0" i="0" dirty="0">
                <a:solidFill>
                  <a:srgbClr val="222222"/>
                </a:solidFill>
                <a:effectLst/>
                <a:highlight>
                  <a:srgbClr val="FFFF00"/>
                </a:highlight>
                <a:latin typeface="Open Sans" panose="020B0606030504020204" pitchFamily="34" charset="0"/>
                <a:ea typeface="Open Sans" panose="020B0606030504020204" pitchFamily="34" charset="0"/>
                <a:cs typeface="Open Sans" panose="020B0606030504020204" pitchFamily="34" charset="0"/>
              </a:rPr>
              <a:t> </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Protein coding and noncoding common SNVs and indels, protein coding and noncoding rare SNVs and indels, rare and common CNVs (over ~1,000 nucleotides), multi-allelic CNVs (for example, over three copies), mobile element insertions, and other structural variation (for example, translocations, inversions).</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r>
              <a:rPr lang="en-US" sz="1400" b="1"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Long-read (&gt;10,000 bp), deep-coverage WGS (~100% common; ~100% rare):</a:t>
            </a:r>
            <a: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For deep-coverage WGS plus: small CNVs (50–1,000 nucleotides), complex structural variation, variants in repetitive DNA, and direct assessment of phasing (whether two variants are on the same allele).</a:t>
            </a:r>
            <a:br>
              <a:rPr lang="en-US" sz="14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b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39966028-0413-A0B1-FFEE-02B7207919F3}"/>
              </a:ext>
            </a:extLst>
          </p:cNvPr>
          <p:cNvSpPr txBox="1"/>
          <p:nvPr/>
        </p:nvSpPr>
        <p:spPr>
          <a:xfrm>
            <a:off x="5306090" y="4889584"/>
            <a:ext cx="3837910" cy="253916"/>
          </a:xfrm>
          <a:prstGeom prst="rect">
            <a:avLst/>
          </a:prstGeom>
          <a:noFill/>
        </p:spPr>
        <p:txBody>
          <a:bodyPr wrap="none" rtlCol="0">
            <a:spAutoFit/>
          </a:bodyPr>
          <a:lstStyle/>
          <a:p>
            <a:r>
              <a:rPr lang="en-US" sz="105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Sanders, S.J., Neale, B.M., Huang, H. et al.  (2017) Nat </a:t>
            </a:r>
            <a:r>
              <a:rPr lang="en-US" sz="1050" b="0" i="1" dirty="0" err="1">
                <a:solidFill>
                  <a:srgbClr val="222222"/>
                </a:solidFill>
                <a:effectLst/>
                <a:latin typeface="Open Sans" panose="020B0606030504020204" pitchFamily="34" charset="0"/>
                <a:ea typeface="Open Sans" panose="020B0606030504020204" pitchFamily="34" charset="0"/>
                <a:cs typeface="Open Sans" panose="020B0606030504020204" pitchFamily="34" charset="0"/>
              </a:rPr>
              <a:t>Neurosci</a:t>
            </a:r>
            <a:endParaRPr lang="en-US" sz="105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77679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D96B-DE9C-5287-CE58-CF266E8AD151}"/>
              </a:ext>
            </a:extLst>
          </p:cNvPr>
          <p:cNvSpPr>
            <a:spLocks noGrp="1"/>
          </p:cNvSpPr>
          <p:nvPr>
            <p:ph type="ctrTitle"/>
          </p:nvPr>
        </p:nvSpPr>
        <p:spPr/>
        <p:txBody>
          <a:bodyPr>
            <a:noAutofit/>
          </a:bodyPr>
          <a:lstStyle/>
          <a:p>
            <a:r>
              <a:rPr lang="en-US" sz="2400" dirty="0"/>
              <a:t>Advantages of SV calling in WGS</a:t>
            </a:r>
          </a:p>
        </p:txBody>
      </p:sp>
      <p:sp>
        <p:nvSpPr>
          <p:cNvPr id="9" name="TextBox 8">
            <a:extLst>
              <a:ext uri="{FF2B5EF4-FFF2-40B4-BE49-F238E27FC236}">
                <a16:creationId xmlns:a16="http://schemas.microsoft.com/office/drawing/2014/main" id="{B309576E-E0B5-64B1-1105-F86BCED7AE8F}"/>
              </a:ext>
            </a:extLst>
          </p:cNvPr>
          <p:cNvSpPr txBox="1"/>
          <p:nvPr/>
        </p:nvSpPr>
        <p:spPr>
          <a:xfrm>
            <a:off x="6656631" y="4909242"/>
            <a:ext cx="2510624" cy="253916"/>
          </a:xfrm>
          <a:prstGeom prst="rect">
            <a:avLst/>
          </a:prstGeom>
          <a:noFill/>
        </p:spPr>
        <p:txBody>
          <a:bodyPr wrap="none" rtlCol="0">
            <a:spAutoFit/>
          </a:bodyPr>
          <a:lstStyle/>
          <a:p>
            <a:pPr algn="r"/>
            <a:r>
              <a:rPr lang="en-US" sz="1050" i="1" dirty="0">
                <a:latin typeface="Open Sans" panose="020B0606030504020204" pitchFamily="34" charset="0"/>
                <a:ea typeface="Open Sans" panose="020B0606030504020204" pitchFamily="34" charset="0"/>
                <a:cs typeface="Open Sans" panose="020B0606030504020204" pitchFamily="34" charset="0"/>
              </a:rPr>
              <a:t>Slide courtesy of Emma Pierce-Hoffman</a:t>
            </a:r>
          </a:p>
        </p:txBody>
      </p:sp>
      <p:sp>
        <p:nvSpPr>
          <p:cNvPr id="13" name="TextBox 12">
            <a:extLst>
              <a:ext uri="{FF2B5EF4-FFF2-40B4-BE49-F238E27FC236}">
                <a16:creationId xmlns:a16="http://schemas.microsoft.com/office/drawing/2014/main" id="{468AEE93-FD17-6CB7-4E93-B84A8FD6686A}"/>
              </a:ext>
            </a:extLst>
          </p:cNvPr>
          <p:cNvSpPr txBox="1"/>
          <p:nvPr/>
        </p:nvSpPr>
        <p:spPr>
          <a:xfrm>
            <a:off x="276150" y="1520709"/>
            <a:ext cx="6206591" cy="1015663"/>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Genome-wide coverage</a:t>
            </a:r>
          </a:p>
          <a:p>
            <a:pPr marL="285750" indent="-285750">
              <a:buClr>
                <a:schemeClr val="tx2"/>
              </a:buClr>
              <a:buFont typeface="Arial" panose="020B0604020202020204" pitchFamily="34" charset="0"/>
              <a:buChar cha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Ability to capture full range of SV types</a:t>
            </a:r>
          </a:p>
          <a:p>
            <a:pPr marL="285750" indent="-285750">
              <a:buClr>
                <a:schemeClr val="tx2"/>
              </a:buClr>
              <a:buFont typeface="Arial" panose="020B0604020202020204" pitchFamily="34" charset="0"/>
              <a:buChar cha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10,000x more SVs detected per genome</a:t>
            </a:r>
          </a:p>
        </p:txBody>
      </p:sp>
      <p:grpSp>
        <p:nvGrpSpPr>
          <p:cNvPr id="16" name="Group 15">
            <a:extLst>
              <a:ext uri="{FF2B5EF4-FFF2-40B4-BE49-F238E27FC236}">
                <a16:creationId xmlns:a16="http://schemas.microsoft.com/office/drawing/2014/main" id="{6A126336-26E0-C4D0-73FD-E1411B172D79}"/>
              </a:ext>
            </a:extLst>
          </p:cNvPr>
          <p:cNvGrpSpPr/>
          <p:nvPr/>
        </p:nvGrpSpPr>
        <p:grpSpPr>
          <a:xfrm>
            <a:off x="7565033" y="1221391"/>
            <a:ext cx="1464658" cy="1878863"/>
            <a:chOff x="7702597" y="1351400"/>
            <a:chExt cx="1464658" cy="1878863"/>
          </a:xfrm>
        </p:grpSpPr>
        <p:sp>
          <p:nvSpPr>
            <p:cNvPr id="14" name="TextBox 13">
              <a:extLst>
                <a:ext uri="{FF2B5EF4-FFF2-40B4-BE49-F238E27FC236}">
                  <a16:creationId xmlns:a16="http://schemas.microsoft.com/office/drawing/2014/main" id="{8A8FC00E-4B10-2E15-3BE7-7781DF5892D0}"/>
                </a:ext>
              </a:extLst>
            </p:cNvPr>
            <p:cNvSpPr txBox="1"/>
            <p:nvPr/>
          </p:nvSpPr>
          <p:spPr>
            <a:xfrm>
              <a:off x="7707340" y="1351400"/>
              <a:ext cx="1459915" cy="307777"/>
            </a:xfrm>
            <a:prstGeom prst="rect">
              <a:avLst/>
            </a:prstGeom>
            <a:noFill/>
          </p:spPr>
          <p:txBody>
            <a:bodyPr wrap="square" rtlCol="0">
              <a:spAutoFit/>
            </a:bodyPr>
            <a:lstStyle/>
            <a:p>
              <a:r>
                <a:rPr lang="en-US" dirty="0"/>
                <a:t>Human genome</a:t>
              </a:r>
            </a:p>
          </p:txBody>
        </p:sp>
        <p:pic>
          <p:nvPicPr>
            <p:cNvPr id="15" name="Picture 14">
              <a:extLst>
                <a:ext uri="{FF2B5EF4-FFF2-40B4-BE49-F238E27FC236}">
                  <a16:creationId xmlns:a16="http://schemas.microsoft.com/office/drawing/2014/main" id="{B3BE94E2-C21D-FEBC-6CB7-ED419453E1EB}"/>
                </a:ext>
              </a:extLst>
            </p:cNvPr>
            <p:cNvPicPr>
              <a:picLocks noChangeAspect="1"/>
            </p:cNvPicPr>
            <p:nvPr/>
          </p:nvPicPr>
          <p:blipFill>
            <a:blip r:embed="rId3"/>
            <a:stretch>
              <a:fillRect/>
            </a:stretch>
          </p:blipFill>
          <p:spPr>
            <a:xfrm>
              <a:off x="7702597" y="1659177"/>
              <a:ext cx="1464658" cy="1571086"/>
            </a:xfrm>
            <a:prstGeom prst="rect">
              <a:avLst/>
            </a:prstGeom>
          </p:spPr>
        </p:pic>
      </p:grpSp>
      <p:grpSp>
        <p:nvGrpSpPr>
          <p:cNvPr id="3" name="Group 2">
            <a:extLst>
              <a:ext uri="{FF2B5EF4-FFF2-40B4-BE49-F238E27FC236}">
                <a16:creationId xmlns:a16="http://schemas.microsoft.com/office/drawing/2014/main" id="{D1F6F000-2731-1B69-3FD5-764B70F138B4}"/>
              </a:ext>
            </a:extLst>
          </p:cNvPr>
          <p:cNvGrpSpPr/>
          <p:nvPr/>
        </p:nvGrpSpPr>
        <p:grpSpPr>
          <a:xfrm>
            <a:off x="721212" y="3248090"/>
            <a:ext cx="7072189" cy="1808588"/>
            <a:chOff x="1064102" y="1424199"/>
            <a:chExt cx="7072189" cy="1808588"/>
          </a:xfrm>
        </p:grpSpPr>
        <p:grpSp>
          <p:nvGrpSpPr>
            <p:cNvPr id="4" name="Group 3">
              <a:extLst>
                <a:ext uri="{FF2B5EF4-FFF2-40B4-BE49-F238E27FC236}">
                  <a16:creationId xmlns:a16="http://schemas.microsoft.com/office/drawing/2014/main" id="{F033BAEB-A029-9A1F-F489-471459B36C5C}"/>
                </a:ext>
              </a:extLst>
            </p:cNvPr>
            <p:cNvGrpSpPr/>
            <p:nvPr/>
          </p:nvGrpSpPr>
          <p:grpSpPr>
            <a:xfrm>
              <a:off x="1064102" y="1424199"/>
              <a:ext cx="7072189" cy="1545336"/>
              <a:chOff x="2128205" y="3592864"/>
              <a:chExt cx="7072189" cy="1545336"/>
            </a:xfrm>
          </p:grpSpPr>
          <p:pic>
            <p:nvPicPr>
              <p:cNvPr id="12" name="Picture 2" descr="Fig. 1">
                <a:extLst>
                  <a:ext uri="{FF2B5EF4-FFF2-40B4-BE49-F238E27FC236}">
                    <a16:creationId xmlns:a16="http://schemas.microsoft.com/office/drawing/2014/main" id="{CAC98348-0A38-DAE1-4125-BC64798AA5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0116" b="78872"/>
              <a:stretch/>
            </p:blipFill>
            <p:spPr bwMode="auto">
              <a:xfrm>
                <a:off x="2199845" y="3592864"/>
                <a:ext cx="7000549" cy="154533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22B1215-78C0-F9DD-7B99-2F684F701449}"/>
                  </a:ext>
                </a:extLst>
              </p:cNvPr>
              <p:cNvSpPr/>
              <p:nvPr/>
            </p:nvSpPr>
            <p:spPr>
              <a:xfrm>
                <a:off x="2128205" y="3592864"/>
                <a:ext cx="242761" cy="178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2CE1B28A-38D5-9611-B496-F5A65EB57264}"/>
                </a:ext>
              </a:extLst>
            </p:cNvPr>
            <p:cNvSpPr txBox="1"/>
            <p:nvPr/>
          </p:nvSpPr>
          <p:spPr>
            <a:xfrm>
              <a:off x="1064102" y="3001955"/>
              <a:ext cx="3166251" cy="230832"/>
            </a:xfrm>
            <a:prstGeom prst="rect">
              <a:avLst/>
            </a:prstGeom>
            <a:noFill/>
          </p:spPr>
          <p:txBody>
            <a:bodyPr wrap="none" rtlCol="0">
              <a:spAutoFit/>
            </a:bodyPr>
            <a:lstStyle/>
            <a:p>
              <a:pPr algn="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Collins, R.L., Brand, H., </a:t>
              </a:r>
              <a:r>
                <a:rPr lang="en-US" sz="900" b="0" i="1" dirty="0" err="1">
                  <a:solidFill>
                    <a:srgbClr val="222222"/>
                  </a:solidFill>
                  <a:effectLst/>
                  <a:latin typeface="Open Sans" panose="020B0606030504020204" pitchFamily="34" charset="0"/>
                  <a:ea typeface="Open Sans" panose="020B0606030504020204" pitchFamily="34" charset="0"/>
                  <a:cs typeface="Open Sans" panose="020B0606030504020204" pitchFamily="34" charset="0"/>
                </a:rPr>
                <a:t>Karczewski</a:t>
              </a: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K.J. et al. (2020) Nature </a:t>
              </a:r>
              <a:endParaRPr lang="en-US" sz="900" i="1"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6" name="Rectangle 5">
            <a:extLst>
              <a:ext uri="{FF2B5EF4-FFF2-40B4-BE49-F238E27FC236}">
                <a16:creationId xmlns:a16="http://schemas.microsoft.com/office/drawing/2014/main" id="{4B70ADF9-EADA-E578-E628-A5BF8B3F62F0}"/>
              </a:ext>
            </a:extLst>
          </p:cNvPr>
          <p:cNvSpPr/>
          <p:nvPr/>
        </p:nvSpPr>
        <p:spPr>
          <a:xfrm>
            <a:off x="1666959" y="3455298"/>
            <a:ext cx="2743200" cy="1305759"/>
          </a:xfrm>
          <a:prstGeom prst="rect">
            <a:avLst/>
          </a:prstGeom>
          <a:noFill/>
          <a:ln w="38100">
            <a:solidFill>
              <a:srgbClr val="D81A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1ABDC-E034-F960-44B3-E60D406E85CB}"/>
              </a:ext>
            </a:extLst>
          </p:cNvPr>
          <p:cNvSpPr/>
          <p:nvPr/>
        </p:nvSpPr>
        <p:spPr>
          <a:xfrm>
            <a:off x="1635487" y="3421528"/>
            <a:ext cx="6157914" cy="1371898"/>
          </a:xfrm>
          <a:prstGeom prst="rect">
            <a:avLst/>
          </a:prstGeom>
          <a:noFill/>
          <a:ln w="38100">
            <a:solidFill>
              <a:srgbClr val="1D89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238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D96B-DE9C-5287-CE58-CF266E8AD151}"/>
              </a:ext>
            </a:extLst>
          </p:cNvPr>
          <p:cNvSpPr>
            <a:spLocks noGrp="1"/>
          </p:cNvSpPr>
          <p:nvPr>
            <p:ph type="ctrTitle"/>
          </p:nvPr>
        </p:nvSpPr>
        <p:spPr/>
        <p:txBody>
          <a:bodyPr>
            <a:noAutofit/>
          </a:bodyPr>
          <a:lstStyle/>
          <a:p>
            <a:r>
              <a:rPr lang="en-US" sz="2800" dirty="0"/>
              <a:t>SV discovery with GATK-SV</a:t>
            </a:r>
            <a:endParaRPr lang="en-US" sz="2800" u="sng" dirty="0"/>
          </a:p>
        </p:txBody>
      </p:sp>
      <p:grpSp>
        <p:nvGrpSpPr>
          <p:cNvPr id="21507" name="Group 21506">
            <a:extLst>
              <a:ext uri="{FF2B5EF4-FFF2-40B4-BE49-F238E27FC236}">
                <a16:creationId xmlns:a16="http://schemas.microsoft.com/office/drawing/2014/main" id="{3252A21D-D242-FC87-2EC7-C8C4FE5E2417}"/>
              </a:ext>
            </a:extLst>
          </p:cNvPr>
          <p:cNvGrpSpPr/>
          <p:nvPr/>
        </p:nvGrpSpPr>
        <p:grpSpPr>
          <a:xfrm>
            <a:off x="1205088" y="1389576"/>
            <a:ext cx="6733823" cy="3373584"/>
            <a:chOff x="804660" y="741691"/>
            <a:chExt cx="9147059" cy="4648917"/>
          </a:xfrm>
        </p:grpSpPr>
        <p:cxnSp>
          <p:nvCxnSpPr>
            <p:cNvPr id="5" name="Straight Arrow Connector 4">
              <a:extLst>
                <a:ext uri="{FF2B5EF4-FFF2-40B4-BE49-F238E27FC236}">
                  <a16:creationId xmlns:a16="http://schemas.microsoft.com/office/drawing/2014/main" id="{86DABFFB-A73F-33B1-6B67-B0F5DB032048}"/>
                </a:ext>
              </a:extLst>
            </p:cNvPr>
            <p:cNvCxnSpPr>
              <a:cxnSpLocks/>
              <a:stCxn id="26" idx="3"/>
            </p:cNvCxnSpPr>
            <p:nvPr/>
          </p:nvCxnSpPr>
          <p:spPr>
            <a:xfrm flipV="1">
              <a:off x="4128283" y="1517904"/>
              <a:ext cx="350219" cy="528709"/>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3F4B72B-AD48-3B8F-4714-1ED226A568F5}"/>
                </a:ext>
              </a:extLst>
            </p:cNvPr>
            <p:cNvCxnSpPr>
              <a:cxnSpLocks/>
              <a:stCxn id="46" idx="3"/>
              <a:endCxn id="11" idx="1"/>
            </p:cNvCxnSpPr>
            <p:nvPr/>
          </p:nvCxnSpPr>
          <p:spPr>
            <a:xfrm flipV="1">
              <a:off x="4128283" y="1091779"/>
              <a:ext cx="622946" cy="337106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DD1ABAB-5388-4D39-165F-1757E7E12B45}"/>
                </a:ext>
              </a:extLst>
            </p:cNvPr>
            <p:cNvCxnSpPr>
              <a:cxnSpLocks/>
              <a:stCxn id="46" idx="3"/>
            </p:cNvCxnSpPr>
            <p:nvPr/>
          </p:nvCxnSpPr>
          <p:spPr>
            <a:xfrm flipV="1">
              <a:off x="4128283" y="2559581"/>
              <a:ext cx="356391" cy="190325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0A2A33-B32F-84DE-073D-EC09D38368B4}"/>
                </a:ext>
              </a:extLst>
            </p:cNvPr>
            <p:cNvCxnSpPr>
              <a:cxnSpLocks/>
              <a:stCxn id="26" idx="3"/>
              <a:endCxn id="11" idx="1"/>
            </p:cNvCxnSpPr>
            <p:nvPr/>
          </p:nvCxnSpPr>
          <p:spPr>
            <a:xfrm flipV="1">
              <a:off x="4128283" y="1091779"/>
              <a:ext cx="622946" cy="954834"/>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C4633583-2D9E-C17D-3FF3-C500E6A21ECB}"/>
                </a:ext>
              </a:extLst>
            </p:cNvPr>
            <p:cNvCxnSpPr>
              <a:cxnSpLocks/>
              <a:stCxn id="11" idx="2"/>
              <a:endCxn id="20" idx="0"/>
            </p:cNvCxnSpPr>
            <p:nvPr/>
          </p:nvCxnSpPr>
          <p:spPr>
            <a:xfrm>
              <a:off x="6307846" y="1441866"/>
              <a:ext cx="13266" cy="3248094"/>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611DA1C-D0FB-6222-4F9D-98656BA5B3B0}"/>
                </a:ext>
              </a:extLst>
            </p:cNvPr>
            <p:cNvGrpSpPr/>
            <p:nvPr/>
          </p:nvGrpSpPr>
          <p:grpSpPr>
            <a:xfrm>
              <a:off x="4751229" y="741691"/>
              <a:ext cx="3113233" cy="700175"/>
              <a:chOff x="6256082" y="4088"/>
              <a:chExt cx="1408444" cy="411342"/>
            </a:xfrm>
            <a:solidFill>
              <a:sysClr val="window" lastClr="FFFFFF">
                <a:lumMod val="95000"/>
              </a:sysClr>
            </a:solidFill>
          </p:grpSpPr>
          <p:sp>
            <p:nvSpPr>
              <p:cNvPr id="11" name="Rounded Rectangle 10">
                <a:extLst>
                  <a:ext uri="{FF2B5EF4-FFF2-40B4-BE49-F238E27FC236}">
                    <a16:creationId xmlns:a16="http://schemas.microsoft.com/office/drawing/2014/main" id="{4FB055C7-F607-A098-79D2-2940A5AF77FF}"/>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12" name="Rounded Rectangle 8">
                <a:extLst>
                  <a:ext uri="{FF2B5EF4-FFF2-40B4-BE49-F238E27FC236}">
                    <a16:creationId xmlns:a16="http://schemas.microsoft.com/office/drawing/2014/main" id="{D78C7623-C166-9704-FF4A-1DFABC1E99D0}"/>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Joint genotyping</a:t>
                </a:r>
              </a:p>
            </p:txBody>
          </p:sp>
        </p:grpSp>
        <p:grpSp>
          <p:nvGrpSpPr>
            <p:cNvPr id="13" name="Group 12">
              <a:extLst>
                <a:ext uri="{FF2B5EF4-FFF2-40B4-BE49-F238E27FC236}">
                  <a16:creationId xmlns:a16="http://schemas.microsoft.com/office/drawing/2014/main" id="{CAC67F77-8F2C-E7C9-48EF-A2772AB8254A}"/>
                </a:ext>
              </a:extLst>
            </p:cNvPr>
            <p:cNvGrpSpPr/>
            <p:nvPr/>
          </p:nvGrpSpPr>
          <p:grpSpPr>
            <a:xfrm>
              <a:off x="4772440" y="1743464"/>
              <a:ext cx="3113234" cy="700175"/>
              <a:chOff x="6256082" y="4088"/>
              <a:chExt cx="1408444" cy="411342"/>
            </a:xfrm>
            <a:solidFill>
              <a:sysClr val="window" lastClr="FFFFFF">
                <a:lumMod val="95000"/>
              </a:sysClr>
            </a:solidFill>
          </p:grpSpPr>
          <p:sp>
            <p:nvSpPr>
              <p:cNvPr id="14" name="Rounded Rectangle 13">
                <a:extLst>
                  <a:ext uri="{FF2B5EF4-FFF2-40B4-BE49-F238E27FC236}">
                    <a16:creationId xmlns:a16="http://schemas.microsoft.com/office/drawing/2014/main" id="{823439F2-2E8D-75CD-64B8-D9C6A84CA37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15" name="Rounded Rectangle 8">
                <a:extLst>
                  <a:ext uri="{FF2B5EF4-FFF2-40B4-BE49-F238E27FC236}">
                    <a16:creationId xmlns:a16="http://schemas.microsoft.com/office/drawing/2014/main" id="{A6B3FDE3-BC09-B7E1-3A08-638C8ADD0BBD}"/>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Clustering</a:t>
                </a:r>
              </a:p>
            </p:txBody>
          </p:sp>
        </p:grpSp>
        <p:grpSp>
          <p:nvGrpSpPr>
            <p:cNvPr id="16" name="Group 15">
              <a:extLst>
                <a:ext uri="{FF2B5EF4-FFF2-40B4-BE49-F238E27FC236}">
                  <a16:creationId xmlns:a16="http://schemas.microsoft.com/office/drawing/2014/main" id="{F70C6FAC-C8CE-B668-9FBB-4DDB8FE731E7}"/>
                </a:ext>
              </a:extLst>
            </p:cNvPr>
            <p:cNvGrpSpPr/>
            <p:nvPr/>
          </p:nvGrpSpPr>
          <p:grpSpPr>
            <a:xfrm>
              <a:off x="4760983" y="2740279"/>
              <a:ext cx="3086702" cy="700175"/>
              <a:chOff x="6256082" y="4088"/>
              <a:chExt cx="1408444" cy="411342"/>
            </a:xfrm>
            <a:solidFill>
              <a:sysClr val="window" lastClr="FFFFFF">
                <a:lumMod val="95000"/>
              </a:sysClr>
            </a:solidFill>
          </p:grpSpPr>
          <p:sp>
            <p:nvSpPr>
              <p:cNvPr id="17" name="Rounded Rectangle 16">
                <a:extLst>
                  <a:ext uri="{FF2B5EF4-FFF2-40B4-BE49-F238E27FC236}">
                    <a16:creationId xmlns:a16="http://schemas.microsoft.com/office/drawing/2014/main" id="{F77618F2-3D67-82B0-DAB8-56805630DD7F}"/>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18" name="Rounded Rectangle 8">
                <a:extLst>
                  <a:ext uri="{FF2B5EF4-FFF2-40B4-BE49-F238E27FC236}">
                    <a16:creationId xmlns:a16="http://schemas.microsoft.com/office/drawing/2014/main" id="{F913D4CE-50E2-E04E-1DC6-0062130836C9}"/>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Complex event resolution</a:t>
                </a:r>
              </a:p>
            </p:txBody>
          </p:sp>
        </p:grpSp>
        <p:grpSp>
          <p:nvGrpSpPr>
            <p:cNvPr id="19" name="Group 18">
              <a:extLst>
                <a:ext uri="{FF2B5EF4-FFF2-40B4-BE49-F238E27FC236}">
                  <a16:creationId xmlns:a16="http://schemas.microsoft.com/office/drawing/2014/main" id="{6F53F872-F93D-2292-FC0E-CE633A5F09E8}"/>
                </a:ext>
              </a:extLst>
            </p:cNvPr>
            <p:cNvGrpSpPr/>
            <p:nvPr/>
          </p:nvGrpSpPr>
          <p:grpSpPr>
            <a:xfrm>
              <a:off x="4777760" y="4689960"/>
              <a:ext cx="3086703" cy="700175"/>
              <a:chOff x="6256082" y="4088"/>
              <a:chExt cx="1408444" cy="411342"/>
            </a:xfrm>
            <a:solidFill>
              <a:sysClr val="window" lastClr="FFFFFF">
                <a:lumMod val="95000"/>
              </a:sysClr>
            </a:solidFill>
          </p:grpSpPr>
          <p:sp>
            <p:nvSpPr>
              <p:cNvPr id="20" name="Rounded Rectangle 19">
                <a:extLst>
                  <a:ext uri="{FF2B5EF4-FFF2-40B4-BE49-F238E27FC236}">
                    <a16:creationId xmlns:a16="http://schemas.microsoft.com/office/drawing/2014/main" id="{98A901D9-A9F1-E366-9514-75F16D73630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21" name="Rounded Rectangle 8">
                <a:extLst>
                  <a:ext uri="{FF2B5EF4-FFF2-40B4-BE49-F238E27FC236}">
                    <a16:creationId xmlns:a16="http://schemas.microsoft.com/office/drawing/2014/main" id="{C5C3A06F-A13C-1448-DFA8-1853D148FA9F}"/>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Functional annotation</a:t>
                </a:r>
              </a:p>
            </p:txBody>
          </p:sp>
        </p:grpSp>
        <p:grpSp>
          <p:nvGrpSpPr>
            <p:cNvPr id="22" name="Group 21">
              <a:extLst>
                <a:ext uri="{FF2B5EF4-FFF2-40B4-BE49-F238E27FC236}">
                  <a16:creationId xmlns:a16="http://schemas.microsoft.com/office/drawing/2014/main" id="{5329E8CF-7D93-8343-21B8-40572F8011AF}"/>
                </a:ext>
              </a:extLst>
            </p:cNvPr>
            <p:cNvGrpSpPr/>
            <p:nvPr/>
          </p:nvGrpSpPr>
          <p:grpSpPr>
            <a:xfrm>
              <a:off x="4751229" y="3715119"/>
              <a:ext cx="3086702" cy="700175"/>
              <a:chOff x="6256082" y="4088"/>
              <a:chExt cx="1408444" cy="411342"/>
            </a:xfrm>
            <a:solidFill>
              <a:sysClr val="window" lastClr="FFFFFF">
                <a:lumMod val="95000"/>
              </a:sysClr>
            </a:solidFill>
          </p:grpSpPr>
          <p:sp>
            <p:nvSpPr>
              <p:cNvPr id="23" name="Rounded Rectangle 22">
                <a:extLst>
                  <a:ext uri="{FF2B5EF4-FFF2-40B4-BE49-F238E27FC236}">
                    <a16:creationId xmlns:a16="http://schemas.microsoft.com/office/drawing/2014/main" id="{D2D59211-1E25-EAB4-2EDD-9B90D0CB5A8F}"/>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24" name="Rounded Rectangle 8">
                <a:extLst>
                  <a:ext uri="{FF2B5EF4-FFF2-40B4-BE49-F238E27FC236}">
                    <a16:creationId xmlns:a16="http://schemas.microsoft.com/office/drawing/2014/main" id="{5FAF9912-5A71-52B7-1659-F4AF66B36532}"/>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800" kern="0" dirty="0">
                    <a:solidFill>
                      <a:prstClr val="black">
                        <a:lumMod val="85000"/>
                        <a:lumOff val="15000"/>
                      </a:prstClr>
                    </a:solidFill>
                    <a:latin typeface="Montserrat" pitchFamily="2" charset="77"/>
                    <a:cs typeface="Arial" panose="020B0604020202020204" pitchFamily="34" charset="0"/>
                  </a:rPr>
                  <a:t>Filtering</a:t>
                </a:r>
              </a:p>
            </p:txBody>
          </p:sp>
        </p:grpSp>
        <p:grpSp>
          <p:nvGrpSpPr>
            <p:cNvPr id="25" name="Group 24">
              <a:extLst>
                <a:ext uri="{FF2B5EF4-FFF2-40B4-BE49-F238E27FC236}">
                  <a16:creationId xmlns:a16="http://schemas.microsoft.com/office/drawing/2014/main" id="{0DAE7227-F0C1-5415-E31A-E45D72762E2A}"/>
                </a:ext>
              </a:extLst>
            </p:cNvPr>
            <p:cNvGrpSpPr/>
            <p:nvPr/>
          </p:nvGrpSpPr>
          <p:grpSpPr>
            <a:xfrm>
              <a:off x="804660" y="747075"/>
              <a:ext cx="3323623" cy="2387037"/>
              <a:chOff x="3867900" y="824314"/>
              <a:chExt cx="3323623" cy="2387037"/>
            </a:xfrm>
          </p:grpSpPr>
          <p:sp>
            <p:nvSpPr>
              <p:cNvPr id="26" name="Rounded Rectangle 25">
                <a:extLst>
                  <a:ext uri="{FF2B5EF4-FFF2-40B4-BE49-F238E27FC236}">
                    <a16:creationId xmlns:a16="http://schemas.microsoft.com/office/drawing/2014/main" id="{912654BE-CD94-8998-0C94-FD3680FC7EFD}"/>
                  </a:ext>
                </a:extLst>
              </p:cNvPr>
              <p:cNvSpPr/>
              <p:nvPr/>
            </p:nvSpPr>
            <p:spPr>
              <a:xfrm>
                <a:off x="4078288" y="1036352"/>
                <a:ext cx="3113235" cy="2174999"/>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323C51C0-971E-29CB-A08A-AC834959B1EC}"/>
                  </a:ext>
                </a:extLst>
              </p:cNvPr>
              <p:cNvSpPr/>
              <p:nvPr/>
            </p:nvSpPr>
            <p:spPr>
              <a:xfrm>
                <a:off x="3973094" y="924817"/>
                <a:ext cx="3113235" cy="2174999"/>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757E2553-BB10-82F2-ABB4-B5EA333CE448}"/>
                  </a:ext>
                </a:extLst>
              </p:cNvPr>
              <p:cNvSpPr/>
              <p:nvPr/>
            </p:nvSpPr>
            <p:spPr>
              <a:xfrm>
                <a:off x="3867900" y="824314"/>
                <a:ext cx="3113235" cy="2174999"/>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2A8A314A-BCB2-9248-6676-B89BBDCCD4F5}"/>
                  </a:ext>
                </a:extLst>
              </p:cNvPr>
              <p:cNvGrpSpPr/>
              <p:nvPr/>
            </p:nvGrpSpPr>
            <p:grpSpPr>
              <a:xfrm>
                <a:off x="3987552" y="1325775"/>
                <a:ext cx="1374627" cy="454285"/>
                <a:chOff x="6256082" y="4088"/>
                <a:chExt cx="1408444" cy="411342"/>
              </a:xfrm>
              <a:solidFill>
                <a:sysClr val="window" lastClr="FFFFFF">
                  <a:lumMod val="95000"/>
                </a:sysClr>
              </a:solidFill>
            </p:grpSpPr>
            <p:sp>
              <p:nvSpPr>
                <p:cNvPr id="43" name="Rounded Rectangle 42">
                  <a:extLst>
                    <a:ext uri="{FF2B5EF4-FFF2-40B4-BE49-F238E27FC236}">
                      <a16:creationId xmlns:a16="http://schemas.microsoft.com/office/drawing/2014/main" id="{4192064A-3E7F-5683-A13C-2D4DA5647089}"/>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44" name="Rounded Rectangle 8">
                  <a:extLst>
                    <a:ext uri="{FF2B5EF4-FFF2-40B4-BE49-F238E27FC236}">
                      <a16:creationId xmlns:a16="http://schemas.microsoft.com/office/drawing/2014/main" id="{29E5D371-B97B-57BA-4DFC-72793BACC2AA}"/>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Manta</a:t>
                  </a:r>
                </a:p>
              </p:txBody>
            </p:sp>
          </p:grpSp>
          <p:grpSp>
            <p:nvGrpSpPr>
              <p:cNvPr id="30" name="Group 29">
                <a:extLst>
                  <a:ext uri="{FF2B5EF4-FFF2-40B4-BE49-F238E27FC236}">
                    <a16:creationId xmlns:a16="http://schemas.microsoft.com/office/drawing/2014/main" id="{4E3196A1-DBAB-F1BF-9745-1D3375D6B44B}"/>
                  </a:ext>
                </a:extLst>
              </p:cNvPr>
              <p:cNvGrpSpPr/>
              <p:nvPr/>
            </p:nvGrpSpPr>
            <p:grpSpPr>
              <a:xfrm>
                <a:off x="5478093" y="1325775"/>
                <a:ext cx="1395324" cy="454285"/>
                <a:chOff x="6256082" y="4088"/>
                <a:chExt cx="1408444" cy="411342"/>
              </a:xfrm>
              <a:solidFill>
                <a:sysClr val="window" lastClr="FFFFFF">
                  <a:lumMod val="95000"/>
                </a:sysClr>
              </a:solidFill>
            </p:grpSpPr>
            <p:sp>
              <p:nvSpPr>
                <p:cNvPr id="41" name="Rounded Rectangle 40">
                  <a:extLst>
                    <a:ext uri="{FF2B5EF4-FFF2-40B4-BE49-F238E27FC236}">
                      <a16:creationId xmlns:a16="http://schemas.microsoft.com/office/drawing/2014/main" id="{D63722B3-E91A-6864-EBF5-17A62385B442}"/>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42" name="Rounded Rectangle 8">
                  <a:extLst>
                    <a:ext uri="{FF2B5EF4-FFF2-40B4-BE49-F238E27FC236}">
                      <a16:creationId xmlns:a16="http://schemas.microsoft.com/office/drawing/2014/main" id="{78C98995-FB73-A75C-2059-F531C1B03FC1}"/>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MELT</a:t>
                  </a:r>
                </a:p>
              </p:txBody>
            </p:sp>
          </p:grpSp>
          <p:grpSp>
            <p:nvGrpSpPr>
              <p:cNvPr id="31" name="Group 30">
                <a:extLst>
                  <a:ext uri="{FF2B5EF4-FFF2-40B4-BE49-F238E27FC236}">
                    <a16:creationId xmlns:a16="http://schemas.microsoft.com/office/drawing/2014/main" id="{5263CD56-0B2F-02DB-F711-590A451B6A38}"/>
                  </a:ext>
                </a:extLst>
              </p:cNvPr>
              <p:cNvGrpSpPr/>
              <p:nvPr/>
            </p:nvGrpSpPr>
            <p:grpSpPr>
              <a:xfrm>
                <a:off x="3987552" y="1887153"/>
                <a:ext cx="1374627" cy="454285"/>
                <a:chOff x="6256082" y="4088"/>
                <a:chExt cx="1408444" cy="411342"/>
              </a:xfrm>
              <a:solidFill>
                <a:sysClr val="window" lastClr="FFFFFF">
                  <a:lumMod val="95000"/>
                </a:sysClr>
              </a:solidFill>
            </p:grpSpPr>
            <p:sp>
              <p:nvSpPr>
                <p:cNvPr id="39" name="Rounded Rectangle 38">
                  <a:extLst>
                    <a:ext uri="{FF2B5EF4-FFF2-40B4-BE49-F238E27FC236}">
                      <a16:creationId xmlns:a16="http://schemas.microsoft.com/office/drawing/2014/main" id="{F78278B0-F6D9-4321-8364-7A3B300B03C6}"/>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40" name="Rounded Rectangle 8">
                  <a:extLst>
                    <a:ext uri="{FF2B5EF4-FFF2-40B4-BE49-F238E27FC236}">
                      <a16:creationId xmlns:a16="http://schemas.microsoft.com/office/drawing/2014/main" id="{E705001D-F361-78D5-3A37-35501E12BC7F}"/>
                    </a:ext>
                  </a:extLst>
                </p:cNvPr>
                <p:cNvSpPr txBox="1"/>
                <p:nvPr/>
              </p:nvSpPr>
              <p:spPr>
                <a:xfrm>
                  <a:off x="6276163"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Wham</a:t>
                  </a:r>
                </a:p>
              </p:txBody>
            </p:sp>
          </p:grpSp>
          <p:grpSp>
            <p:nvGrpSpPr>
              <p:cNvPr id="32" name="Group 31">
                <a:extLst>
                  <a:ext uri="{FF2B5EF4-FFF2-40B4-BE49-F238E27FC236}">
                    <a16:creationId xmlns:a16="http://schemas.microsoft.com/office/drawing/2014/main" id="{B3B001EF-F63A-5998-4864-DCDB3933FD43}"/>
                  </a:ext>
                </a:extLst>
              </p:cNvPr>
              <p:cNvGrpSpPr/>
              <p:nvPr/>
            </p:nvGrpSpPr>
            <p:grpSpPr>
              <a:xfrm>
                <a:off x="4691766" y="2443116"/>
                <a:ext cx="1637016" cy="454285"/>
                <a:chOff x="6256082" y="4088"/>
                <a:chExt cx="1408444" cy="411342"/>
              </a:xfrm>
              <a:solidFill>
                <a:sysClr val="window" lastClr="FFFFFF">
                  <a:lumMod val="95000"/>
                </a:sysClr>
              </a:solidFill>
            </p:grpSpPr>
            <p:sp>
              <p:nvSpPr>
                <p:cNvPr id="37" name="Rounded Rectangle 36">
                  <a:extLst>
                    <a:ext uri="{FF2B5EF4-FFF2-40B4-BE49-F238E27FC236}">
                      <a16:creationId xmlns:a16="http://schemas.microsoft.com/office/drawing/2014/main" id="{AE3B1594-D4FF-5088-29C6-D56FC588122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38" name="Rounded Rectangle 8">
                  <a:extLst>
                    <a:ext uri="{FF2B5EF4-FFF2-40B4-BE49-F238E27FC236}">
                      <a16:creationId xmlns:a16="http://schemas.microsoft.com/office/drawing/2014/main" id="{9E26B378-2C61-0ADE-A14B-A030A869991A}"/>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GATK-</a:t>
                  </a:r>
                  <a:r>
                    <a:rPr lang="en-US" sz="1200" kern="0" dirty="0" err="1">
                      <a:solidFill>
                        <a:prstClr val="black">
                          <a:lumMod val="85000"/>
                          <a:lumOff val="15000"/>
                        </a:prstClr>
                      </a:solidFill>
                      <a:latin typeface="Montserrat" pitchFamily="2" charset="77"/>
                      <a:cs typeface="Arial" panose="020B0604020202020204" pitchFamily="34" charset="0"/>
                    </a:rPr>
                    <a:t>gCNV</a:t>
                  </a:r>
                  <a:endParaRPr lang="en-US" sz="1200" kern="0" dirty="0">
                    <a:solidFill>
                      <a:prstClr val="black">
                        <a:lumMod val="85000"/>
                        <a:lumOff val="15000"/>
                      </a:prstClr>
                    </a:solidFill>
                    <a:latin typeface="Montserrat" pitchFamily="2" charset="77"/>
                    <a:cs typeface="Arial" panose="020B0604020202020204" pitchFamily="34" charset="0"/>
                  </a:endParaRPr>
                </a:p>
              </p:txBody>
            </p:sp>
          </p:grpSp>
          <p:grpSp>
            <p:nvGrpSpPr>
              <p:cNvPr id="33" name="Group 32">
                <a:extLst>
                  <a:ext uri="{FF2B5EF4-FFF2-40B4-BE49-F238E27FC236}">
                    <a16:creationId xmlns:a16="http://schemas.microsoft.com/office/drawing/2014/main" id="{04965914-22FC-91B3-F40E-4057FA4C9DF2}"/>
                  </a:ext>
                </a:extLst>
              </p:cNvPr>
              <p:cNvGrpSpPr/>
              <p:nvPr/>
            </p:nvGrpSpPr>
            <p:grpSpPr>
              <a:xfrm>
                <a:off x="5472186" y="1881144"/>
                <a:ext cx="1401230" cy="454285"/>
                <a:chOff x="6256080" y="4088"/>
                <a:chExt cx="1408444" cy="411342"/>
              </a:xfrm>
              <a:solidFill>
                <a:sysClr val="window" lastClr="FFFFFF">
                  <a:lumMod val="95000"/>
                </a:sysClr>
              </a:solidFill>
            </p:grpSpPr>
            <p:sp>
              <p:nvSpPr>
                <p:cNvPr id="35" name="Rounded Rectangle 34">
                  <a:extLst>
                    <a:ext uri="{FF2B5EF4-FFF2-40B4-BE49-F238E27FC236}">
                      <a16:creationId xmlns:a16="http://schemas.microsoft.com/office/drawing/2014/main" id="{88370845-95F0-0D61-9CCF-302D6F75FF64}"/>
                    </a:ext>
                  </a:extLst>
                </p:cNvPr>
                <p:cNvSpPr/>
                <p:nvPr/>
              </p:nvSpPr>
              <p:spPr>
                <a:xfrm>
                  <a:off x="6256080"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36" name="Rounded Rectangle 8">
                  <a:extLst>
                    <a:ext uri="{FF2B5EF4-FFF2-40B4-BE49-F238E27FC236}">
                      <a16:creationId xmlns:a16="http://schemas.microsoft.com/office/drawing/2014/main" id="{1680A8FD-20AA-B077-2830-08BDE56BE48D}"/>
                    </a:ext>
                  </a:extLst>
                </p:cNvPr>
                <p:cNvSpPr txBox="1"/>
                <p:nvPr/>
              </p:nvSpPr>
              <p:spPr>
                <a:xfrm>
                  <a:off x="6276164" y="24168"/>
                  <a:ext cx="1368285"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err="1">
                      <a:solidFill>
                        <a:prstClr val="black">
                          <a:lumMod val="85000"/>
                          <a:lumOff val="15000"/>
                        </a:prstClr>
                      </a:solidFill>
                      <a:latin typeface="Montserrat" pitchFamily="2" charset="77"/>
                      <a:cs typeface="Arial" panose="020B0604020202020204" pitchFamily="34" charset="0"/>
                    </a:rPr>
                    <a:t>cn.MOPS</a:t>
                  </a:r>
                  <a:endParaRPr lang="en-US" sz="1200" kern="0" dirty="0">
                    <a:solidFill>
                      <a:prstClr val="black">
                        <a:lumMod val="85000"/>
                        <a:lumOff val="15000"/>
                      </a:prstClr>
                    </a:solidFill>
                    <a:latin typeface="Montserrat" pitchFamily="2" charset="77"/>
                    <a:cs typeface="Arial" panose="020B0604020202020204" pitchFamily="34" charset="0"/>
                  </a:endParaRPr>
                </a:p>
              </p:txBody>
            </p:sp>
          </p:grpSp>
          <p:sp>
            <p:nvSpPr>
              <p:cNvPr id="34" name="TextBox 33">
                <a:extLst>
                  <a:ext uri="{FF2B5EF4-FFF2-40B4-BE49-F238E27FC236}">
                    <a16:creationId xmlns:a16="http://schemas.microsoft.com/office/drawing/2014/main" id="{C7BED4CA-08B5-B67E-9E4A-5A1208C4D78F}"/>
                  </a:ext>
                </a:extLst>
              </p:cNvPr>
              <p:cNvSpPr txBox="1"/>
              <p:nvPr/>
            </p:nvSpPr>
            <p:spPr>
              <a:xfrm>
                <a:off x="4722241" y="859803"/>
                <a:ext cx="1746774" cy="508953"/>
              </a:xfrm>
              <a:prstGeom prst="rect">
                <a:avLst/>
              </a:prstGeom>
              <a:noFill/>
            </p:spPr>
            <p:txBody>
              <a:bodyPr wrap="none" rtlCol="0">
                <a:spAutoFit/>
              </a:bodyPr>
              <a:lstStyle/>
              <a:p>
                <a:r>
                  <a:rPr lang="en-US" sz="1800" kern="0" dirty="0">
                    <a:latin typeface="Montserrat" pitchFamily="2" charset="77"/>
                    <a:cs typeface="Arial" panose="020B0604020202020204" pitchFamily="34" charset="0"/>
                  </a:rPr>
                  <a:t>SV callers</a:t>
                </a:r>
                <a:endParaRPr lang="en-US" sz="1800" dirty="0"/>
              </a:p>
            </p:txBody>
          </p:sp>
        </p:grpSp>
        <p:grpSp>
          <p:nvGrpSpPr>
            <p:cNvPr id="45" name="Group 44">
              <a:extLst>
                <a:ext uri="{FF2B5EF4-FFF2-40B4-BE49-F238E27FC236}">
                  <a16:creationId xmlns:a16="http://schemas.microsoft.com/office/drawing/2014/main" id="{DD209129-F895-B32D-E4D0-588BF4D8ED2D}"/>
                </a:ext>
              </a:extLst>
            </p:cNvPr>
            <p:cNvGrpSpPr/>
            <p:nvPr/>
          </p:nvGrpSpPr>
          <p:grpSpPr>
            <a:xfrm>
              <a:off x="804663" y="3323032"/>
              <a:ext cx="3323620" cy="2067576"/>
              <a:chOff x="3861731" y="3473688"/>
              <a:chExt cx="3323620" cy="2067576"/>
            </a:xfrm>
          </p:grpSpPr>
          <p:sp>
            <p:nvSpPr>
              <p:cNvPr id="46" name="Rounded Rectangle 45">
                <a:extLst>
                  <a:ext uri="{FF2B5EF4-FFF2-40B4-BE49-F238E27FC236}">
                    <a16:creationId xmlns:a16="http://schemas.microsoft.com/office/drawing/2014/main" id="{88172BEB-71C0-8DFB-7FD0-0C0F402EE7C7}"/>
                  </a:ext>
                </a:extLst>
              </p:cNvPr>
              <p:cNvSpPr/>
              <p:nvPr/>
            </p:nvSpPr>
            <p:spPr>
              <a:xfrm>
                <a:off x="4072119" y="3685726"/>
                <a:ext cx="3113232" cy="1855538"/>
              </a:xfrm>
              <a:prstGeom prst="roundRect">
                <a:avLst>
                  <a:gd name="adj" fmla="val 6338"/>
                </a:avLst>
              </a:prstGeom>
              <a:no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C00A9872-CD18-1FE0-4216-BF8B19D1A3BD}"/>
                  </a:ext>
                </a:extLst>
              </p:cNvPr>
              <p:cNvSpPr/>
              <p:nvPr/>
            </p:nvSpPr>
            <p:spPr>
              <a:xfrm>
                <a:off x="3966925" y="3574191"/>
                <a:ext cx="3113232" cy="1855538"/>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5D2F1ED6-76F6-8F1C-194A-647473763414}"/>
                  </a:ext>
                </a:extLst>
              </p:cNvPr>
              <p:cNvSpPr/>
              <p:nvPr/>
            </p:nvSpPr>
            <p:spPr>
              <a:xfrm>
                <a:off x="3861731" y="3473688"/>
                <a:ext cx="3113232" cy="1855538"/>
              </a:xfrm>
              <a:prstGeom prst="roundRect">
                <a:avLst>
                  <a:gd name="adj" fmla="val 6338"/>
                </a:avLst>
              </a:prstGeom>
              <a:solidFill>
                <a:schemeClr val="bg1"/>
              </a:solidFill>
              <a:ln w="38100">
                <a:solidFill>
                  <a:srgbClr val="A5A5A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49" name="Group 48">
                <a:extLst>
                  <a:ext uri="{FF2B5EF4-FFF2-40B4-BE49-F238E27FC236}">
                    <a16:creationId xmlns:a16="http://schemas.microsoft.com/office/drawing/2014/main" id="{A35591C9-A163-C0AC-51E3-C2474FDA4968}"/>
                  </a:ext>
                </a:extLst>
              </p:cNvPr>
              <p:cNvGrpSpPr/>
              <p:nvPr/>
            </p:nvGrpSpPr>
            <p:grpSpPr>
              <a:xfrm>
                <a:off x="3967672" y="3980286"/>
                <a:ext cx="1394507" cy="551892"/>
                <a:chOff x="6256082" y="4088"/>
                <a:chExt cx="1408444" cy="411342"/>
              </a:xfrm>
              <a:solidFill>
                <a:sysClr val="window" lastClr="FFFFFF">
                  <a:lumMod val="95000"/>
                </a:sysClr>
              </a:solidFill>
            </p:grpSpPr>
            <p:sp>
              <p:nvSpPr>
                <p:cNvPr id="60" name="Rounded Rectangle 59">
                  <a:extLst>
                    <a:ext uri="{FF2B5EF4-FFF2-40B4-BE49-F238E27FC236}">
                      <a16:creationId xmlns:a16="http://schemas.microsoft.com/office/drawing/2014/main" id="{831C2920-FEB9-978B-D46A-4ACD251C1161}"/>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61" name="Rounded Rectangle 8">
                  <a:extLst>
                    <a:ext uri="{FF2B5EF4-FFF2-40B4-BE49-F238E27FC236}">
                      <a16:creationId xmlns:a16="http://schemas.microsoft.com/office/drawing/2014/main" id="{64053A75-EAB1-61B6-A5B7-014DA6A04184}"/>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Paired end</a:t>
                  </a:r>
                </a:p>
              </p:txBody>
            </p:sp>
          </p:grpSp>
          <p:grpSp>
            <p:nvGrpSpPr>
              <p:cNvPr id="50" name="Group 49">
                <a:extLst>
                  <a:ext uri="{FF2B5EF4-FFF2-40B4-BE49-F238E27FC236}">
                    <a16:creationId xmlns:a16="http://schemas.microsoft.com/office/drawing/2014/main" id="{731426C2-98C8-4503-B725-1F4358109ECC}"/>
                  </a:ext>
                </a:extLst>
              </p:cNvPr>
              <p:cNvGrpSpPr/>
              <p:nvPr/>
            </p:nvGrpSpPr>
            <p:grpSpPr>
              <a:xfrm>
                <a:off x="5478093" y="3980286"/>
                <a:ext cx="1395324" cy="551892"/>
                <a:chOff x="6256082" y="4088"/>
                <a:chExt cx="1408444" cy="411342"/>
              </a:xfrm>
              <a:solidFill>
                <a:sysClr val="window" lastClr="FFFFFF">
                  <a:lumMod val="95000"/>
                </a:sysClr>
              </a:solidFill>
            </p:grpSpPr>
            <p:sp>
              <p:nvSpPr>
                <p:cNvPr id="58" name="Rounded Rectangle 57">
                  <a:extLst>
                    <a:ext uri="{FF2B5EF4-FFF2-40B4-BE49-F238E27FC236}">
                      <a16:creationId xmlns:a16="http://schemas.microsoft.com/office/drawing/2014/main" id="{EEB17A8F-B04C-0658-6CF6-6B6B6613337D}"/>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59" name="Rounded Rectangle 8">
                  <a:extLst>
                    <a:ext uri="{FF2B5EF4-FFF2-40B4-BE49-F238E27FC236}">
                      <a16:creationId xmlns:a16="http://schemas.microsoft.com/office/drawing/2014/main" id="{05D574A7-CEA6-CBE2-94DA-EA2A73612987}"/>
                    </a:ext>
                  </a:extLst>
                </p:cNvPr>
                <p:cNvSpPr txBox="1"/>
                <p:nvPr/>
              </p:nvSpPr>
              <p:spPr>
                <a:xfrm>
                  <a:off x="6276162"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Split read</a:t>
                  </a:r>
                </a:p>
              </p:txBody>
            </p:sp>
          </p:grpSp>
          <p:grpSp>
            <p:nvGrpSpPr>
              <p:cNvPr id="51" name="Group 50">
                <a:extLst>
                  <a:ext uri="{FF2B5EF4-FFF2-40B4-BE49-F238E27FC236}">
                    <a16:creationId xmlns:a16="http://schemas.microsoft.com/office/drawing/2014/main" id="{DCCD0751-81DB-1E8D-37D5-BB31DCD4B2E4}"/>
                  </a:ext>
                </a:extLst>
              </p:cNvPr>
              <p:cNvGrpSpPr/>
              <p:nvPr/>
            </p:nvGrpSpPr>
            <p:grpSpPr>
              <a:xfrm>
                <a:off x="3967672" y="4663832"/>
                <a:ext cx="1394507" cy="551892"/>
                <a:chOff x="6256082" y="4088"/>
                <a:chExt cx="1408444" cy="411342"/>
              </a:xfrm>
              <a:solidFill>
                <a:sysClr val="window" lastClr="FFFFFF">
                  <a:lumMod val="95000"/>
                </a:sysClr>
              </a:solidFill>
            </p:grpSpPr>
            <p:sp>
              <p:nvSpPr>
                <p:cNvPr id="56" name="Rounded Rectangle 55">
                  <a:extLst>
                    <a:ext uri="{FF2B5EF4-FFF2-40B4-BE49-F238E27FC236}">
                      <a16:creationId xmlns:a16="http://schemas.microsoft.com/office/drawing/2014/main" id="{E375052A-1424-F9CB-5D3D-92CB170EB0C3}"/>
                    </a:ext>
                  </a:extLst>
                </p:cNvPr>
                <p:cNvSpPr/>
                <p:nvPr/>
              </p:nvSpPr>
              <p:spPr>
                <a:xfrm>
                  <a:off x="6256082"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57" name="Rounded Rectangle 8">
                  <a:extLst>
                    <a:ext uri="{FF2B5EF4-FFF2-40B4-BE49-F238E27FC236}">
                      <a16:creationId xmlns:a16="http://schemas.microsoft.com/office/drawing/2014/main" id="{3B2C1FB3-1C5A-9F7C-E398-0FA730724043}"/>
                    </a:ext>
                  </a:extLst>
                </p:cNvPr>
                <p:cNvSpPr txBox="1"/>
                <p:nvPr/>
              </p:nvSpPr>
              <p:spPr>
                <a:xfrm>
                  <a:off x="6276163"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Read depth</a:t>
                  </a:r>
                </a:p>
              </p:txBody>
            </p:sp>
          </p:grpSp>
          <p:grpSp>
            <p:nvGrpSpPr>
              <p:cNvPr id="52" name="Group 51">
                <a:extLst>
                  <a:ext uri="{FF2B5EF4-FFF2-40B4-BE49-F238E27FC236}">
                    <a16:creationId xmlns:a16="http://schemas.microsoft.com/office/drawing/2014/main" id="{A9F22757-5D56-D5DA-2C64-41223A3C56A4}"/>
                  </a:ext>
                </a:extLst>
              </p:cNvPr>
              <p:cNvGrpSpPr/>
              <p:nvPr/>
            </p:nvGrpSpPr>
            <p:grpSpPr>
              <a:xfrm>
                <a:off x="5478910" y="4671137"/>
                <a:ext cx="1394507" cy="551892"/>
                <a:chOff x="6256080" y="4088"/>
                <a:chExt cx="1408444" cy="411342"/>
              </a:xfrm>
              <a:solidFill>
                <a:sysClr val="window" lastClr="FFFFFF">
                  <a:lumMod val="95000"/>
                </a:sysClr>
              </a:solidFill>
            </p:grpSpPr>
            <p:sp>
              <p:nvSpPr>
                <p:cNvPr id="54" name="Rounded Rectangle 53">
                  <a:extLst>
                    <a:ext uri="{FF2B5EF4-FFF2-40B4-BE49-F238E27FC236}">
                      <a16:creationId xmlns:a16="http://schemas.microsoft.com/office/drawing/2014/main" id="{622F542E-FF45-7591-94FE-D0FF5EFA0428}"/>
                    </a:ext>
                  </a:extLst>
                </p:cNvPr>
                <p:cNvSpPr/>
                <p:nvPr/>
              </p:nvSpPr>
              <p:spPr>
                <a:xfrm>
                  <a:off x="6256080" y="4088"/>
                  <a:ext cx="1408444" cy="411342"/>
                </a:xfrm>
                <a:prstGeom prst="roundRect">
                  <a:avLst/>
                </a:prstGeom>
                <a:grpFill/>
                <a:ln w="38100" cap="flat" cmpd="sng" algn="ctr">
                  <a:solidFill>
                    <a:srgbClr val="A5A5A5"/>
                  </a:solidFill>
                  <a:prstDash val="solid"/>
                  <a:miter lim="800000"/>
                </a:ln>
                <a:effectLst/>
              </p:spPr>
              <p:txBody>
                <a:bodyPr/>
                <a:lstStyle/>
                <a:p>
                  <a:endParaRPr lang="en-US"/>
                </a:p>
              </p:txBody>
            </p:sp>
            <p:sp>
              <p:nvSpPr>
                <p:cNvPr id="55" name="Rounded Rectangle 8">
                  <a:extLst>
                    <a:ext uri="{FF2B5EF4-FFF2-40B4-BE49-F238E27FC236}">
                      <a16:creationId xmlns:a16="http://schemas.microsoft.com/office/drawing/2014/main" id="{36BC4CD4-E22A-2406-9707-C3152E0F3ED5}"/>
                    </a:ext>
                  </a:extLst>
                </p:cNvPr>
                <p:cNvSpPr txBox="1"/>
                <p:nvPr/>
              </p:nvSpPr>
              <p:spPr>
                <a:xfrm>
                  <a:off x="6276164" y="24168"/>
                  <a:ext cx="1368284" cy="371182"/>
                </a:xfrm>
                <a:prstGeom prst="roundRect">
                  <a:avLst/>
                </a:prstGeom>
                <a:grpFill/>
                <a:ln>
                  <a:noFill/>
                </a:ln>
                <a:effectLst/>
              </p:spPr>
              <p:txBody>
                <a:bodyPr spcFirstLastPara="0" vert="horz" wrap="square" lIns="71120" tIns="71120" rIns="71120" bIns="71120" numCol="1" spcCol="1270" anchor="ctr" anchorCtr="0">
                  <a:noAutofit/>
                </a:bodyPr>
                <a:lstStyle/>
                <a:p>
                  <a:pPr algn="ctr" defTabSz="444496">
                    <a:lnSpc>
                      <a:spcPct val="90000"/>
                    </a:lnSpc>
                    <a:spcBef>
                      <a:spcPct val="0"/>
                    </a:spcBef>
                    <a:spcAft>
                      <a:spcPct val="35000"/>
                    </a:spcAft>
                    <a:defRPr/>
                  </a:pPr>
                  <a:r>
                    <a:rPr lang="en-US" sz="1200" kern="0" dirty="0">
                      <a:solidFill>
                        <a:prstClr val="black">
                          <a:lumMod val="85000"/>
                          <a:lumOff val="15000"/>
                        </a:prstClr>
                      </a:solidFill>
                      <a:latin typeface="Montserrat" pitchFamily="2" charset="77"/>
                      <a:cs typeface="Arial" panose="020B0604020202020204" pitchFamily="34" charset="0"/>
                    </a:rPr>
                    <a:t>B-Allele frequency</a:t>
                  </a:r>
                </a:p>
              </p:txBody>
            </p:sp>
          </p:grpSp>
          <p:sp>
            <p:nvSpPr>
              <p:cNvPr id="53" name="TextBox 52">
                <a:extLst>
                  <a:ext uri="{FF2B5EF4-FFF2-40B4-BE49-F238E27FC236}">
                    <a16:creationId xmlns:a16="http://schemas.microsoft.com/office/drawing/2014/main" id="{409C4430-3F42-5E71-B0F5-61AD5680E161}"/>
                  </a:ext>
                </a:extLst>
              </p:cNvPr>
              <p:cNvSpPr txBox="1"/>
              <p:nvPr/>
            </p:nvSpPr>
            <p:spPr>
              <a:xfrm>
                <a:off x="4362895" y="3516455"/>
                <a:ext cx="2628653" cy="508952"/>
              </a:xfrm>
              <a:prstGeom prst="rect">
                <a:avLst/>
              </a:prstGeom>
              <a:noFill/>
            </p:spPr>
            <p:txBody>
              <a:bodyPr wrap="none" rtlCol="0">
                <a:spAutoFit/>
              </a:bodyPr>
              <a:lstStyle/>
              <a:p>
                <a:r>
                  <a:rPr lang="en-US" sz="1800" kern="0" dirty="0">
                    <a:latin typeface="Montserrat" pitchFamily="2" charset="77"/>
                    <a:cs typeface="Arial" panose="020B0604020202020204" pitchFamily="34" charset="0"/>
                  </a:rPr>
                  <a:t>Evidence types</a:t>
                </a:r>
                <a:endParaRPr lang="en-US" sz="1800" dirty="0"/>
              </a:p>
            </p:txBody>
          </p:sp>
        </p:grpSp>
        <p:pic>
          <p:nvPicPr>
            <p:cNvPr id="62" name="Picture 2" descr="Home - Terra.Bio">
              <a:extLst>
                <a:ext uri="{FF2B5EF4-FFF2-40B4-BE49-F238E27FC236}">
                  <a16:creationId xmlns:a16="http://schemas.microsoft.com/office/drawing/2014/main" id="{092152D4-0C7B-F9DD-7976-14CFCD774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920" y="1092180"/>
              <a:ext cx="1324714" cy="146780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loud Computing Services | Google Cloud">
              <a:extLst>
                <a:ext uri="{FF2B5EF4-FFF2-40B4-BE49-F238E27FC236}">
                  <a16:creationId xmlns:a16="http://schemas.microsoft.com/office/drawing/2014/main" id="{C10421DC-3456-E7C9-515D-E11AFDFADC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43" t="15160" r="28446" b="14247"/>
            <a:stretch/>
          </p:blipFill>
          <p:spPr bwMode="auto">
            <a:xfrm>
              <a:off x="8242503" y="2831027"/>
              <a:ext cx="1565548" cy="1306463"/>
            </a:xfrm>
            <a:prstGeom prst="rect">
              <a:avLst/>
            </a:prstGeom>
            <a:noFill/>
            <a:extLst>
              <a:ext uri="{909E8E84-426E-40DD-AFC4-6F175D3DCCD1}">
                <a14:hiddenFill xmlns:a14="http://schemas.microsoft.com/office/drawing/2010/main">
                  <a:solidFill>
                    <a:srgbClr val="FFFFFF"/>
                  </a:solidFill>
                </a14:hiddenFill>
              </a:ext>
            </a:extLst>
          </p:spPr>
        </p:pic>
        <p:sp>
          <p:nvSpPr>
            <p:cNvPr id="21505" name="TextBox 21504">
              <a:extLst>
                <a:ext uri="{FF2B5EF4-FFF2-40B4-BE49-F238E27FC236}">
                  <a16:creationId xmlns:a16="http://schemas.microsoft.com/office/drawing/2014/main" id="{CC14CD0F-E55D-B0F6-983F-891C8577A53C}"/>
                </a:ext>
              </a:extLst>
            </p:cNvPr>
            <p:cNvSpPr txBox="1"/>
            <p:nvPr/>
          </p:nvSpPr>
          <p:spPr>
            <a:xfrm>
              <a:off x="8181279" y="4547421"/>
              <a:ext cx="1770440" cy="721015"/>
            </a:xfrm>
            <a:prstGeom prst="rect">
              <a:avLst/>
            </a:prstGeom>
            <a:noFill/>
          </p:spPr>
          <p:txBody>
            <a:bodyPr wrap="square" rtlCol="0">
              <a:spAutoFit/>
            </a:bodyPr>
            <a:lstStyle/>
            <a:p>
              <a:pPr algn="r"/>
              <a:r>
                <a:rPr lang="en-US" dirty="0"/>
                <a:t>Collins et al., </a:t>
              </a:r>
              <a:r>
                <a:rPr lang="en-US" i="1" dirty="0"/>
                <a:t>Nature </a:t>
              </a:r>
              <a:r>
                <a:rPr lang="en-US" dirty="0"/>
                <a:t>(2020)</a:t>
              </a:r>
            </a:p>
          </p:txBody>
        </p:sp>
      </p:grpSp>
    </p:spTree>
    <p:extLst>
      <p:ext uri="{BB962C8B-B14F-4D97-AF65-F5344CB8AC3E}">
        <p14:creationId xmlns:p14="http://schemas.microsoft.com/office/powerpoint/2010/main" val="4072001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Characterization of SV sizes in WGSPD</a:t>
            </a:r>
          </a:p>
        </p:txBody>
      </p:sp>
      <p:pic>
        <p:nvPicPr>
          <p:cNvPr id="5" name="Picture 4">
            <a:extLst>
              <a:ext uri="{FF2B5EF4-FFF2-40B4-BE49-F238E27FC236}">
                <a16:creationId xmlns:a16="http://schemas.microsoft.com/office/drawing/2014/main" id="{13C0B0ED-47BA-AAE5-1B38-957A4D65FC57}"/>
              </a:ext>
            </a:extLst>
          </p:cNvPr>
          <p:cNvPicPr>
            <a:picLocks noChangeAspect="1"/>
          </p:cNvPicPr>
          <p:nvPr/>
        </p:nvPicPr>
        <p:blipFill>
          <a:blip r:embed="rId3"/>
          <a:stretch>
            <a:fillRect/>
          </a:stretch>
        </p:blipFill>
        <p:spPr>
          <a:xfrm>
            <a:off x="1708848" y="1253136"/>
            <a:ext cx="5726303" cy="3817535"/>
          </a:xfrm>
          <a:prstGeom prst="rect">
            <a:avLst/>
          </a:prstGeom>
        </p:spPr>
      </p:pic>
    </p:spTree>
    <p:extLst>
      <p:ext uri="{BB962C8B-B14F-4D97-AF65-F5344CB8AC3E}">
        <p14:creationId xmlns:p14="http://schemas.microsoft.com/office/powerpoint/2010/main" val="34392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0" name="Group 9">
            <a:extLst>
              <a:ext uri="{FF2B5EF4-FFF2-40B4-BE49-F238E27FC236}">
                <a16:creationId xmlns:a16="http://schemas.microsoft.com/office/drawing/2014/main" id="{EFD1F772-C652-440B-E5C5-FA56CFA77CC6}"/>
              </a:ext>
            </a:extLst>
          </p:cNvPr>
          <p:cNvGrpSpPr/>
          <p:nvPr/>
        </p:nvGrpSpPr>
        <p:grpSpPr>
          <a:xfrm>
            <a:off x="-1" y="-1"/>
            <a:ext cx="3085107" cy="5143500"/>
            <a:chOff x="-1" y="-1"/>
            <a:chExt cx="3338624" cy="514350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DE646E-764F-9841-E7C2-308D5DD97F10}"/>
                </a:ext>
              </a:extLst>
            </p:cNvPr>
            <p:cNvSpPr txBox="1"/>
            <p:nvPr/>
          </p:nvSpPr>
          <p:spPr>
            <a:xfrm>
              <a:off x="-1" y="1971584"/>
              <a:ext cx="3338623" cy="1200329"/>
            </a:xfrm>
            <a:prstGeom prst="rect">
              <a:avLst/>
            </a:prstGeom>
            <a:noFill/>
          </p:spPr>
          <p:txBody>
            <a:bodyPr wrap="square" rtlCol="0">
              <a:spAutoFit/>
            </a:bodyPr>
            <a:lstStyle/>
            <a:p>
              <a:pPr algn="ctr"/>
              <a:r>
                <a:rPr lang="en-US" sz="2400" dirty="0">
                  <a:solidFill>
                    <a:schemeClr val="bg1"/>
                  </a:solidFill>
                </a:rPr>
                <a:t>Rare coding variation is enriched in schizophrenia cases</a:t>
              </a:r>
            </a:p>
          </p:txBody>
        </p:sp>
      </p:grpSp>
      <p:pic>
        <p:nvPicPr>
          <p:cNvPr id="6" name="Picture 6" descr="Fig. 6">
            <a:extLst>
              <a:ext uri="{FF2B5EF4-FFF2-40B4-BE49-F238E27FC236}">
                <a16:creationId xmlns:a16="http://schemas.microsoft.com/office/drawing/2014/main" id="{36B85B57-AF5A-A8BC-2151-B37B1CFFF9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9" r="50629"/>
          <a:stretch/>
        </p:blipFill>
        <p:spPr bwMode="auto">
          <a:xfrm>
            <a:off x="3707251" y="842002"/>
            <a:ext cx="5371350" cy="345949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A8154B4-A683-8BCB-8650-33FBB06F32A6}"/>
              </a:ext>
            </a:extLst>
          </p:cNvPr>
          <p:cNvGrpSpPr/>
          <p:nvPr/>
        </p:nvGrpSpPr>
        <p:grpSpPr>
          <a:xfrm>
            <a:off x="4218852" y="1399612"/>
            <a:ext cx="773934" cy="809514"/>
            <a:chOff x="4218852" y="1399612"/>
            <a:chExt cx="773934" cy="809514"/>
          </a:xfrm>
        </p:grpSpPr>
        <p:sp>
          <p:nvSpPr>
            <p:cNvPr id="5" name="Rectangle 4">
              <a:extLst>
                <a:ext uri="{FF2B5EF4-FFF2-40B4-BE49-F238E27FC236}">
                  <a16:creationId xmlns:a16="http://schemas.microsoft.com/office/drawing/2014/main" id="{C8976F6B-C9F4-B972-616F-300C74410AA1}"/>
                </a:ext>
              </a:extLst>
            </p:cNvPr>
            <p:cNvSpPr/>
            <p:nvPr/>
          </p:nvSpPr>
          <p:spPr>
            <a:xfrm>
              <a:off x="4218852" y="1836892"/>
              <a:ext cx="773934" cy="372234"/>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FEA993-C7F6-F3F8-9627-303E37A00760}"/>
                </a:ext>
              </a:extLst>
            </p:cNvPr>
            <p:cNvSpPr/>
            <p:nvPr/>
          </p:nvSpPr>
          <p:spPr>
            <a:xfrm>
              <a:off x="4404527" y="1399612"/>
              <a:ext cx="515429" cy="148313"/>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1118DC32-B9CA-EA36-BB05-7D3E04CA38B0}"/>
              </a:ext>
            </a:extLst>
          </p:cNvPr>
          <p:cNvSpPr txBox="1"/>
          <p:nvPr/>
        </p:nvSpPr>
        <p:spPr>
          <a:xfrm>
            <a:off x="7660901" y="4941976"/>
            <a:ext cx="1483099" cy="230832"/>
          </a:xfrm>
          <a:prstGeom prst="rect">
            <a:avLst/>
          </a:prstGeom>
          <a:noFill/>
        </p:spPr>
        <p:txBody>
          <a:bodyPr wrap="none" rtlCol="0">
            <a:spAutoFit/>
          </a:bodyPr>
          <a:lstStyle/>
          <a:p>
            <a:pPr algn="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Singh et al. (2022) Nature</a:t>
            </a:r>
            <a:endParaRPr lang="en-US" sz="90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406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E80A-9C83-6B57-BB4E-B1AF1552C0F5}"/>
              </a:ext>
            </a:extLst>
          </p:cNvPr>
          <p:cNvSpPr>
            <a:spLocks noGrp="1"/>
          </p:cNvSpPr>
          <p:nvPr>
            <p:ph type="ctrTitle"/>
          </p:nvPr>
        </p:nvSpPr>
        <p:spPr/>
        <p:txBody>
          <a:bodyPr>
            <a:normAutofit/>
          </a:bodyPr>
          <a:lstStyle/>
          <a:p>
            <a:r>
              <a:rPr lang="en-US" sz="2800" dirty="0"/>
              <a:t>Characterization of SV counts in </a:t>
            </a:r>
            <a:r>
              <a:rPr lang="en-US" sz="2800" dirty="0" err="1"/>
              <a:t>gnomAD</a:t>
            </a:r>
            <a:r>
              <a:rPr lang="en-US" sz="2800" dirty="0"/>
              <a:t> v4</a:t>
            </a:r>
          </a:p>
        </p:txBody>
      </p:sp>
      <p:grpSp>
        <p:nvGrpSpPr>
          <p:cNvPr id="9" name="Group 8">
            <a:extLst>
              <a:ext uri="{FF2B5EF4-FFF2-40B4-BE49-F238E27FC236}">
                <a16:creationId xmlns:a16="http://schemas.microsoft.com/office/drawing/2014/main" id="{EA445107-5054-132E-9E77-E2C590753559}"/>
              </a:ext>
            </a:extLst>
          </p:cNvPr>
          <p:cNvGrpSpPr/>
          <p:nvPr/>
        </p:nvGrpSpPr>
        <p:grpSpPr>
          <a:xfrm>
            <a:off x="1800352" y="1213578"/>
            <a:ext cx="4721754" cy="3929922"/>
            <a:chOff x="6117170" y="1172406"/>
            <a:chExt cx="6074830" cy="5056089"/>
          </a:xfrm>
        </p:grpSpPr>
        <p:sp>
          <p:nvSpPr>
            <p:cNvPr id="7" name="TextBox 6">
              <a:extLst>
                <a:ext uri="{FF2B5EF4-FFF2-40B4-BE49-F238E27FC236}">
                  <a16:creationId xmlns:a16="http://schemas.microsoft.com/office/drawing/2014/main" id="{9A2E470F-B989-FD47-80B3-05A6F4F4FDD2}"/>
                </a:ext>
              </a:extLst>
            </p:cNvPr>
            <p:cNvSpPr txBox="1"/>
            <p:nvPr/>
          </p:nvSpPr>
          <p:spPr>
            <a:xfrm>
              <a:off x="8027855" y="1172406"/>
              <a:ext cx="3440431" cy="1187921"/>
            </a:xfrm>
            <a:prstGeom prst="rect">
              <a:avLst/>
            </a:prstGeom>
            <a:noFill/>
          </p:spPr>
          <p:txBody>
            <a:bodyPr wrap="square" rtlCol="0">
              <a:spAutoFit/>
            </a:bodyPr>
            <a:lstStyle/>
            <a:p>
              <a:pPr algn="ctr"/>
              <a:r>
                <a:rPr lang="en-US" sz="1800" dirty="0"/>
                <a:t>Count of SVs per Genome</a:t>
              </a:r>
            </a:p>
            <a:p>
              <a:pPr algn="ctr"/>
              <a:r>
                <a:rPr lang="en-US" sz="1800" dirty="0"/>
                <a:t>by population</a:t>
              </a:r>
              <a:endParaRPr lang="en-US" sz="1100" dirty="0"/>
            </a:p>
          </p:txBody>
        </p:sp>
        <p:pic>
          <p:nvPicPr>
            <p:cNvPr id="8" name="Picture 7">
              <a:extLst>
                <a:ext uri="{FF2B5EF4-FFF2-40B4-BE49-F238E27FC236}">
                  <a16:creationId xmlns:a16="http://schemas.microsoft.com/office/drawing/2014/main" id="{A125FFC2-5CE2-2AD2-7668-61B637B94761}"/>
                </a:ext>
              </a:extLst>
            </p:cNvPr>
            <p:cNvPicPr>
              <a:picLocks noChangeAspect="1"/>
            </p:cNvPicPr>
            <p:nvPr/>
          </p:nvPicPr>
          <p:blipFill rotWithShape="1">
            <a:blip r:embed="rId3"/>
            <a:srcRect r="6796" b="14423"/>
            <a:stretch/>
          </p:blipFill>
          <p:spPr>
            <a:xfrm>
              <a:off x="6117170" y="1766367"/>
              <a:ext cx="6074830" cy="4462128"/>
            </a:xfrm>
            <a:prstGeom prst="rect">
              <a:avLst/>
            </a:prstGeom>
          </p:spPr>
        </p:pic>
      </p:grpSp>
    </p:spTree>
    <p:extLst>
      <p:ext uri="{BB962C8B-B14F-4D97-AF65-F5344CB8AC3E}">
        <p14:creationId xmlns:p14="http://schemas.microsoft.com/office/powerpoint/2010/main" val="1264887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D8ED6809-20EE-1A40-C848-46BB26F82B86}"/>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2C190335-2D6C-9DFB-EDD5-7327185A96EF}"/>
              </a:ext>
            </a:extLst>
          </p:cNvPr>
          <p:cNvGrpSpPr/>
          <p:nvPr/>
        </p:nvGrpSpPr>
        <p:grpSpPr>
          <a:xfrm>
            <a:off x="-1" y="-1"/>
            <a:ext cx="3085107" cy="5143500"/>
            <a:chOff x="-1" y="-1"/>
            <a:chExt cx="3338624" cy="5143500"/>
          </a:xfrm>
        </p:grpSpPr>
        <p:sp>
          <p:nvSpPr>
            <p:cNvPr id="8" name="Rectangle 7">
              <a:extLst>
                <a:ext uri="{FF2B5EF4-FFF2-40B4-BE49-F238E27FC236}">
                  <a16:creationId xmlns:a16="http://schemas.microsoft.com/office/drawing/2014/main" id="{D56322A7-CC43-7E44-CAE9-6C3A4CE6A635}"/>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1A48F27-48ED-7A74-40D7-0F0C7F023D04}"/>
                </a:ext>
              </a:extLst>
            </p:cNvPr>
            <p:cNvSpPr txBox="1"/>
            <p:nvPr/>
          </p:nvSpPr>
          <p:spPr>
            <a:xfrm>
              <a:off x="-1" y="1971584"/>
              <a:ext cx="3338623" cy="1200329"/>
            </a:xfrm>
            <a:prstGeom prst="rect">
              <a:avLst/>
            </a:prstGeom>
            <a:noFill/>
          </p:spPr>
          <p:txBody>
            <a:bodyPr wrap="square" rtlCol="0">
              <a:spAutoFit/>
            </a:bodyPr>
            <a:lstStyle/>
            <a:p>
              <a:pPr algn="ctr"/>
              <a:r>
                <a:rPr lang="en-US" sz="2400" dirty="0">
                  <a:solidFill>
                    <a:schemeClr val="bg1"/>
                  </a:solidFill>
                </a:rPr>
                <a:t>Rare coding variation is enriched in schizophrenia cases</a:t>
              </a:r>
            </a:p>
          </p:txBody>
        </p:sp>
      </p:grpSp>
      <p:pic>
        <p:nvPicPr>
          <p:cNvPr id="6" name="Picture 6" descr="Fig. 6">
            <a:extLst>
              <a:ext uri="{FF2B5EF4-FFF2-40B4-BE49-F238E27FC236}">
                <a16:creationId xmlns:a16="http://schemas.microsoft.com/office/drawing/2014/main" id="{11D4A83A-4CE4-9212-4B50-92F6E9803B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9" r="50629"/>
          <a:stretch/>
        </p:blipFill>
        <p:spPr bwMode="auto">
          <a:xfrm>
            <a:off x="3707251" y="842002"/>
            <a:ext cx="5371350" cy="345949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8A0E55D-35EB-A85F-9BF4-56E120143354}"/>
              </a:ext>
            </a:extLst>
          </p:cNvPr>
          <p:cNvGrpSpPr/>
          <p:nvPr/>
        </p:nvGrpSpPr>
        <p:grpSpPr>
          <a:xfrm>
            <a:off x="4218852" y="1399612"/>
            <a:ext cx="773934" cy="809514"/>
            <a:chOff x="4218852" y="1399612"/>
            <a:chExt cx="773934" cy="809514"/>
          </a:xfrm>
        </p:grpSpPr>
        <p:sp>
          <p:nvSpPr>
            <p:cNvPr id="5" name="Rectangle 4">
              <a:extLst>
                <a:ext uri="{FF2B5EF4-FFF2-40B4-BE49-F238E27FC236}">
                  <a16:creationId xmlns:a16="http://schemas.microsoft.com/office/drawing/2014/main" id="{56FCB3E8-79CA-8A91-6328-65A6EE75F01C}"/>
                </a:ext>
              </a:extLst>
            </p:cNvPr>
            <p:cNvSpPr/>
            <p:nvPr/>
          </p:nvSpPr>
          <p:spPr>
            <a:xfrm>
              <a:off x="4218852" y="1836892"/>
              <a:ext cx="773934" cy="372234"/>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9C8F2C-12C2-234E-37E9-D730202FB373}"/>
                </a:ext>
              </a:extLst>
            </p:cNvPr>
            <p:cNvSpPr/>
            <p:nvPr/>
          </p:nvSpPr>
          <p:spPr>
            <a:xfrm>
              <a:off x="4404527" y="1399612"/>
              <a:ext cx="515429" cy="148313"/>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51E69605-BB5C-1826-8626-B5263AC44AC8}"/>
              </a:ext>
            </a:extLst>
          </p:cNvPr>
          <p:cNvSpPr txBox="1"/>
          <p:nvPr/>
        </p:nvSpPr>
        <p:spPr>
          <a:xfrm>
            <a:off x="7660901" y="4941976"/>
            <a:ext cx="1483099" cy="230832"/>
          </a:xfrm>
          <a:prstGeom prst="rect">
            <a:avLst/>
          </a:prstGeom>
          <a:noFill/>
        </p:spPr>
        <p:txBody>
          <a:bodyPr wrap="none" rtlCol="0">
            <a:spAutoFit/>
          </a:bodyPr>
          <a:lstStyle/>
          <a:p>
            <a:pPr algn="r"/>
            <a:r>
              <a:rPr lang="en-US" sz="900" b="0" i="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Singh et al. (2022) Nature</a:t>
            </a:r>
            <a:endParaRPr lang="en-US" sz="9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5F3B83F7-67ED-696A-767D-FD257D54DAA1}"/>
              </a:ext>
            </a:extLst>
          </p:cNvPr>
          <p:cNvSpPr/>
          <p:nvPr/>
        </p:nvSpPr>
        <p:spPr>
          <a:xfrm>
            <a:off x="-11709" y="-2"/>
            <a:ext cx="9155707" cy="5143499"/>
          </a:xfrm>
          <a:prstGeom prst="rect">
            <a:avLst/>
          </a:prstGeom>
          <a:solidFill>
            <a:schemeClr val="accent6">
              <a:alpha val="5043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D6463EC2-32CC-A227-85D9-51906F67660E}"/>
              </a:ext>
            </a:extLst>
          </p:cNvPr>
          <p:cNvSpPr/>
          <p:nvPr/>
        </p:nvSpPr>
        <p:spPr>
          <a:xfrm>
            <a:off x="-11711" y="2049810"/>
            <a:ext cx="9143999" cy="10438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more can we learn from whole genome sequencing?</a:t>
            </a:r>
          </a:p>
        </p:txBody>
      </p:sp>
    </p:spTree>
    <p:extLst>
      <p:ext uri="{BB962C8B-B14F-4D97-AF65-F5344CB8AC3E}">
        <p14:creationId xmlns:p14="http://schemas.microsoft.com/office/powerpoint/2010/main" val="310514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0"/>
            <a:ext cx="3085107" cy="5143245"/>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8EFBB642-B26A-9761-C299-30B8C6FE7941}"/>
              </a:ext>
            </a:extLst>
          </p:cNvPr>
          <p:cNvSpPr/>
          <p:nvPr/>
        </p:nvSpPr>
        <p:spPr>
          <a:xfrm>
            <a:off x="415046" y="202301"/>
            <a:ext cx="2508531" cy="644993"/>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WGSPD</a:t>
            </a:r>
          </a:p>
        </p:txBody>
      </p:sp>
      <p:sp>
        <p:nvSpPr>
          <p:cNvPr id="56" name="Rounded Rectangle 55">
            <a:extLst>
              <a:ext uri="{FF2B5EF4-FFF2-40B4-BE49-F238E27FC236}">
                <a16:creationId xmlns:a16="http://schemas.microsoft.com/office/drawing/2014/main" id="{10078ADB-654A-F2E8-4419-C3CB477F5ED7}"/>
              </a:ext>
            </a:extLst>
          </p:cNvPr>
          <p:cNvSpPr/>
          <p:nvPr/>
        </p:nvSpPr>
        <p:spPr>
          <a:xfrm>
            <a:off x="976116" y="1444106"/>
            <a:ext cx="1381536"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Schizophrenia</a:t>
            </a:r>
          </a:p>
        </p:txBody>
      </p:sp>
      <p:sp>
        <p:nvSpPr>
          <p:cNvPr id="57" name="Rounded Rectangle 56">
            <a:extLst>
              <a:ext uri="{FF2B5EF4-FFF2-40B4-BE49-F238E27FC236}">
                <a16:creationId xmlns:a16="http://schemas.microsoft.com/office/drawing/2014/main" id="{4346EEBC-1088-A5BC-DE95-6690081B368D}"/>
              </a:ext>
            </a:extLst>
          </p:cNvPr>
          <p:cNvSpPr/>
          <p:nvPr/>
        </p:nvSpPr>
        <p:spPr>
          <a:xfrm>
            <a:off x="976116" y="2413610"/>
            <a:ext cx="1381536"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Bipolar Disorder</a:t>
            </a:r>
          </a:p>
        </p:txBody>
      </p:sp>
      <p:sp>
        <p:nvSpPr>
          <p:cNvPr id="58" name="Rounded Rectangle 57">
            <a:extLst>
              <a:ext uri="{FF2B5EF4-FFF2-40B4-BE49-F238E27FC236}">
                <a16:creationId xmlns:a16="http://schemas.microsoft.com/office/drawing/2014/main" id="{2EFA7BA0-15AA-428F-958E-58065E977426}"/>
              </a:ext>
            </a:extLst>
          </p:cNvPr>
          <p:cNvSpPr/>
          <p:nvPr/>
        </p:nvSpPr>
        <p:spPr>
          <a:xfrm>
            <a:off x="976116" y="3383114"/>
            <a:ext cx="868293"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Controls</a:t>
            </a:r>
            <a:endParaRPr lang="en-US" i="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65" name="Elbow Connector 64">
            <a:extLst>
              <a:ext uri="{FF2B5EF4-FFF2-40B4-BE49-F238E27FC236}">
                <a16:creationId xmlns:a16="http://schemas.microsoft.com/office/drawing/2014/main" id="{DC711E99-E2EF-14F3-5C7B-BC59B9BDD885}"/>
              </a:ext>
            </a:extLst>
          </p:cNvPr>
          <p:cNvCxnSpPr>
            <a:cxnSpLocks/>
            <a:endCxn id="56" idx="1"/>
          </p:cNvCxnSpPr>
          <p:nvPr/>
        </p:nvCxnSpPr>
        <p:spPr>
          <a:xfrm rot="16200000" flipH="1">
            <a:off x="355203" y="1069993"/>
            <a:ext cx="830292" cy="41153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713C2207-4BB9-B97C-0C85-66A245221569}"/>
              </a:ext>
            </a:extLst>
          </p:cNvPr>
          <p:cNvCxnSpPr>
            <a:cxnSpLocks/>
            <a:endCxn id="57" idx="1"/>
          </p:cNvCxnSpPr>
          <p:nvPr/>
        </p:nvCxnSpPr>
        <p:spPr>
          <a:xfrm rot="16200000" flipH="1">
            <a:off x="-136610" y="1547684"/>
            <a:ext cx="1799796" cy="42565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42D5C4BA-D3FC-31E8-52BB-E00B3DE21F58}"/>
              </a:ext>
            </a:extLst>
          </p:cNvPr>
          <p:cNvCxnSpPr>
            <a:cxnSpLocks/>
          </p:cNvCxnSpPr>
          <p:nvPr/>
        </p:nvCxnSpPr>
        <p:spPr>
          <a:xfrm rot="16200000" flipH="1">
            <a:off x="-630778" y="2027066"/>
            <a:ext cx="2769304" cy="43639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graph of different colored dots&#10;&#10;Description automatically generated">
            <a:extLst>
              <a:ext uri="{FF2B5EF4-FFF2-40B4-BE49-F238E27FC236}">
                <a16:creationId xmlns:a16="http://schemas.microsoft.com/office/drawing/2014/main" id="{94340229-3305-89B2-5398-50BDB1FE5826}"/>
              </a:ext>
            </a:extLst>
          </p:cNvPr>
          <p:cNvPicPr>
            <a:picLocks noChangeAspect="1"/>
          </p:cNvPicPr>
          <p:nvPr/>
        </p:nvPicPr>
        <p:blipFill>
          <a:blip r:embed="rId3"/>
          <a:stretch>
            <a:fillRect/>
          </a:stretch>
        </p:blipFill>
        <p:spPr>
          <a:xfrm>
            <a:off x="3753669" y="-5650"/>
            <a:ext cx="51435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0"/>
            <a:ext cx="3085107" cy="5143245"/>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8EFBB642-B26A-9761-C299-30B8C6FE7941}"/>
              </a:ext>
            </a:extLst>
          </p:cNvPr>
          <p:cNvSpPr/>
          <p:nvPr/>
        </p:nvSpPr>
        <p:spPr>
          <a:xfrm>
            <a:off x="415046" y="202301"/>
            <a:ext cx="2508531" cy="644993"/>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WGSPD</a:t>
            </a:r>
          </a:p>
        </p:txBody>
      </p:sp>
      <p:sp>
        <p:nvSpPr>
          <p:cNvPr id="56" name="Rounded Rectangle 55">
            <a:extLst>
              <a:ext uri="{FF2B5EF4-FFF2-40B4-BE49-F238E27FC236}">
                <a16:creationId xmlns:a16="http://schemas.microsoft.com/office/drawing/2014/main" id="{10078ADB-654A-F2E8-4419-C3CB477F5ED7}"/>
              </a:ext>
            </a:extLst>
          </p:cNvPr>
          <p:cNvSpPr/>
          <p:nvPr/>
        </p:nvSpPr>
        <p:spPr>
          <a:xfrm>
            <a:off x="976116" y="1444106"/>
            <a:ext cx="1947460"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Schizophrenia       (7,224)</a:t>
            </a:r>
          </a:p>
        </p:txBody>
      </p:sp>
      <p:sp>
        <p:nvSpPr>
          <p:cNvPr id="57" name="Rounded Rectangle 56">
            <a:extLst>
              <a:ext uri="{FF2B5EF4-FFF2-40B4-BE49-F238E27FC236}">
                <a16:creationId xmlns:a16="http://schemas.microsoft.com/office/drawing/2014/main" id="{4346EEBC-1088-A5BC-DE95-6690081B368D}"/>
              </a:ext>
            </a:extLst>
          </p:cNvPr>
          <p:cNvSpPr/>
          <p:nvPr/>
        </p:nvSpPr>
        <p:spPr>
          <a:xfrm>
            <a:off x="976115" y="2413610"/>
            <a:ext cx="1947461"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Bipolar Disorder    (2,358)  </a:t>
            </a:r>
          </a:p>
        </p:txBody>
      </p:sp>
      <p:sp>
        <p:nvSpPr>
          <p:cNvPr id="58" name="Rounded Rectangle 57">
            <a:extLst>
              <a:ext uri="{FF2B5EF4-FFF2-40B4-BE49-F238E27FC236}">
                <a16:creationId xmlns:a16="http://schemas.microsoft.com/office/drawing/2014/main" id="{2EFA7BA0-15AA-428F-958E-58065E977426}"/>
              </a:ext>
            </a:extLst>
          </p:cNvPr>
          <p:cNvSpPr/>
          <p:nvPr/>
        </p:nvSpPr>
        <p:spPr>
          <a:xfrm>
            <a:off x="976116" y="3383114"/>
            <a:ext cx="1947460" cy="4935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latin typeface="Open Sans" panose="020B0606030504020204" pitchFamily="34" charset="0"/>
                <a:ea typeface="Open Sans" panose="020B0606030504020204" pitchFamily="34" charset="0"/>
                <a:cs typeface="Open Sans" panose="020B0606030504020204" pitchFamily="34" charset="0"/>
              </a:rPr>
              <a:t>Controls               (23,664)</a:t>
            </a:r>
            <a:endParaRPr lang="en-US" i="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65" name="Elbow Connector 64">
            <a:extLst>
              <a:ext uri="{FF2B5EF4-FFF2-40B4-BE49-F238E27FC236}">
                <a16:creationId xmlns:a16="http://schemas.microsoft.com/office/drawing/2014/main" id="{DC711E99-E2EF-14F3-5C7B-BC59B9BDD885}"/>
              </a:ext>
            </a:extLst>
          </p:cNvPr>
          <p:cNvCxnSpPr>
            <a:cxnSpLocks/>
            <a:endCxn id="56" idx="1"/>
          </p:cNvCxnSpPr>
          <p:nvPr/>
        </p:nvCxnSpPr>
        <p:spPr>
          <a:xfrm rot="16200000" flipH="1">
            <a:off x="355203" y="1069993"/>
            <a:ext cx="830292" cy="41153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713C2207-4BB9-B97C-0C85-66A245221569}"/>
              </a:ext>
            </a:extLst>
          </p:cNvPr>
          <p:cNvCxnSpPr>
            <a:cxnSpLocks/>
            <a:endCxn id="57" idx="1"/>
          </p:cNvCxnSpPr>
          <p:nvPr/>
        </p:nvCxnSpPr>
        <p:spPr>
          <a:xfrm rot="16200000" flipH="1">
            <a:off x="-136611" y="1547684"/>
            <a:ext cx="1799796" cy="42565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42D5C4BA-D3FC-31E8-52BB-E00B3DE21F58}"/>
              </a:ext>
            </a:extLst>
          </p:cNvPr>
          <p:cNvCxnSpPr>
            <a:cxnSpLocks/>
          </p:cNvCxnSpPr>
          <p:nvPr/>
        </p:nvCxnSpPr>
        <p:spPr>
          <a:xfrm rot="16200000" flipH="1">
            <a:off x="-630778" y="2027066"/>
            <a:ext cx="2769304" cy="43639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graph of different colored dots&#10;&#10;Description automatically generated">
            <a:extLst>
              <a:ext uri="{FF2B5EF4-FFF2-40B4-BE49-F238E27FC236}">
                <a16:creationId xmlns:a16="http://schemas.microsoft.com/office/drawing/2014/main" id="{BB7353E4-482B-F763-6B20-7DFA8DB99AB0}"/>
              </a:ext>
            </a:extLst>
          </p:cNvPr>
          <p:cNvPicPr>
            <a:picLocks noChangeAspect="1"/>
          </p:cNvPicPr>
          <p:nvPr/>
        </p:nvPicPr>
        <p:blipFill>
          <a:blip r:embed="rId3"/>
          <a:stretch>
            <a:fillRect/>
          </a:stretch>
        </p:blipFill>
        <p:spPr>
          <a:xfrm>
            <a:off x="3753669" y="-5650"/>
            <a:ext cx="5143500" cy="5143500"/>
          </a:xfrm>
          <a:prstGeom prst="rect">
            <a:avLst/>
          </a:prstGeom>
        </p:spPr>
      </p:pic>
    </p:spTree>
    <p:extLst>
      <p:ext uri="{BB962C8B-B14F-4D97-AF65-F5344CB8AC3E}">
        <p14:creationId xmlns:p14="http://schemas.microsoft.com/office/powerpoint/2010/main" val="342711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8" name="Rectangle 7">
            <a:extLst>
              <a:ext uri="{FF2B5EF4-FFF2-40B4-BE49-F238E27FC236}">
                <a16:creationId xmlns:a16="http://schemas.microsoft.com/office/drawing/2014/main" id="{90863D92-73C2-3EDB-B2CF-A4392329E574}"/>
              </a:ext>
            </a:extLst>
          </p:cNvPr>
          <p:cNvSpPr/>
          <p:nvPr/>
        </p:nvSpPr>
        <p:spPr>
          <a:xfrm>
            <a:off x="0" y="-1"/>
            <a:ext cx="3085107"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graph of different colored dots&#10;&#10;Description automatically generated">
            <a:extLst>
              <a:ext uri="{FF2B5EF4-FFF2-40B4-BE49-F238E27FC236}">
                <a16:creationId xmlns:a16="http://schemas.microsoft.com/office/drawing/2014/main" id="{00B799CF-338A-69AB-DFFD-36A66657C0B4}"/>
              </a:ext>
            </a:extLst>
          </p:cNvPr>
          <p:cNvPicPr>
            <a:picLocks noChangeAspect="1"/>
          </p:cNvPicPr>
          <p:nvPr/>
        </p:nvPicPr>
        <p:blipFill>
          <a:blip r:embed="rId3"/>
          <a:stretch>
            <a:fillRect/>
          </a:stretch>
        </p:blipFill>
        <p:spPr>
          <a:xfrm>
            <a:off x="3753669" y="-255"/>
            <a:ext cx="5143500" cy="5143500"/>
          </a:xfrm>
          <a:prstGeom prst="rect">
            <a:avLst/>
          </a:prstGeom>
        </p:spPr>
      </p:pic>
      <p:pic>
        <p:nvPicPr>
          <p:cNvPr id="17" name="Picture 16" descr="A graph of genetic component&#10;&#10;Description automatically generated with medium confidence">
            <a:extLst>
              <a:ext uri="{FF2B5EF4-FFF2-40B4-BE49-F238E27FC236}">
                <a16:creationId xmlns:a16="http://schemas.microsoft.com/office/drawing/2014/main" id="{EAF6F53D-26AD-99D0-78DB-6A343611FA8C}"/>
              </a:ext>
            </a:extLst>
          </p:cNvPr>
          <p:cNvPicPr>
            <a:picLocks noChangeAspect="1"/>
          </p:cNvPicPr>
          <p:nvPr/>
        </p:nvPicPr>
        <p:blipFill>
          <a:blip r:embed="rId4"/>
          <a:srcRect l="66647" t="38095" r="2083" b="42381"/>
          <a:stretch/>
        </p:blipFill>
        <p:spPr>
          <a:xfrm>
            <a:off x="0" y="1608632"/>
            <a:ext cx="3085107" cy="1926235"/>
          </a:xfrm>
          <a:prstGeom prst="rect">
            <a:avLst/>
          </a:prstGeom>
        </p:spPr>
      </p:pic>
    </p:spTree>
    <p:extLst>
      <p:ext uri="{BB962C8B-B14F-4D97-AF65-F5344CB8AC3E}">
        <p14:creationId xmlns:p14="http://schemas.microsoft.com/office/powerpoint/2010/main" val="311025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4A8854-BA8F-8EFA-2E68-6142CE0CD138}"/>
              </a:ext>
            </a:extLst>
          </p:cNvPr>
          <p:cNvSpPr>
            <a:spLocks noGrp="1"/>
          </p:cNvSpPr>
          <p:nvPr>
            <p:ph type="ctrTitle"/>
          </p:nvPr>
        </p:nvSpPr>
        <p:spPr/>
        <p:txBody>
          <a:bodyPr>
            <a:normAutofit/>
          </a:bodyPr>
          <a:lstStyle/>
          <a:p>
            <a:pPr marL="0" lvl="0" indent="0" rtl="0">
              <a:spcBef>
                <a:spcPts val="0"/>
              </a:spcBef>
              <a:spcAft>
                <a:spcPts val="0"/>
              </a:spcAft>
            </a:pPr>
            <a:r>
              <a:rPr lang="en-US" sz="2800" dirty="0"/>
              <a:t>Gene sets in our analyses</a:t>
            </a:r>
          </a:p>
        </p:txBody>
      </p:sp>
      <p:graphicFrame>
        <p:nvGraphicFramePr>
          <p:cNvPr id="4" name="Table 3">
            <a:extLst>
              <a:ext uri="{FF2B5EF4-FFF2-40B4-BE49-F238E27FC236}">
                <a16:creationId xmlns:a16="http://schemas.microsoft.com/office/drawing/2014/main" id="{C83DCC9B-95CB-41E2-BF02-501ED2C20330}"/>
              </a:ext>
            </a:extLst>
          </p:cNvPr>
          <p:cNvGraphicFramePr>
            <a:graphicFrameLocks noGrp="1"/>
          </p:cNvGraphicFramePr>
          <p:nvPr>
            <p:extLst>
              <p:ext uri="{D42A27DB-BD31-4B8C-83A1-F6EECF244321}">
                <p14:modId xmlns:p14="http://schemas.microsoft.com/office/powerpoint/2010/main" val="2718337921"/>
              </p:ext>
            </p:extLst>
          </p:nvPr>
        </p:nvGraphicFramePr>
        <p:xfrm>
          <a:off x="825947" y="2131821"/>
          <a:ext cx="7492106" cy="1854200"/>
        </p:xfrm>
        <a:graphic>
          <a:graphicData uri="http://schemas.openxmlformats.org/drawingml/2006/table">
            <a:tbl>
              <a:tblPr firstRow="1" bandRow="1">
                <a:tableStyleId>{5C22544A-7EE6-4342-B048-85BDC9FD1C3A}</a:tableStyleId>
              </a:tblPr>
              <a:tblGrid>
                <a:gridCol w="3185614">
                  <a:extLst>
                    <a:ext uri="{9D8B030D-6E8A-4147-A177-3AD203B41FA5}">
                      <a16:colId xmlns:a16="http://schemas.microsoft.com/office/drawing/2014/main" val="1988357199"/>
                    </a:ext>
                  </a:extLst>
                </a:gridCol>
                <a:gridCol w="1799304">
                  <a:extLst>
                    <a:ext uri="{9D8B030D-6E8A-4147-A177-3AD203B41FA5}">
                      <a16:colId xmlns:a16="http://schemas.microsoft.com/office/drawing/2014/main" val="2563179852"/>
                    </a:ext>
                  </a:extLst>
                </a:gridCol>
                <a:gridCol w="2507188">
                  <a:extLst>
                    <a:ext uri="{9D8B030D-6E8A-4147-A177-3AD203B41FA5}">
                      <a16:colId xmlns:a16="http://schemas.microsoft.com/office/drawing/2014/main" val="3897665328"/>
                    </a:ext>
                  </a:extLst>
                </a:gridCol>
              </a:tblGrid>
              <a:tr h="370840">
                <a:tc>
                  <a:txBody>
                    <a:bodyPr/>
                    <a:lstStyle/>
                    <a:p>
                      <a:pPr algn="r"/>
                      <a:r>
                        <a:rPr lang="en-US" sz="1600" b="1" i="1" dirty="0">
                          <a:latin typeface="Open Sans" panose="020B0606030504020204" pitchFamily="34" charset="0"/>
                          <a:ea typeface="Open Sans" panose="020B0606030504020204" pitchFamily="34" charset="0"/>
                          <a:cs typeface="Open Sans" panose="020B0606030504020204" pitchFamily="34" charset="0"/>
                        </a:rPr>
                        <a:t>Gene set</a:t>
                      </a:r>
                    </a:p>
                  </a:txBody>
                  <a:tcPr anchor="b">
                    <a:solidFill>
                      <a:schemeClr val="accent6"/>
                    </a:solidFill>
                  </a:tcPr>
                </a:tc>
                <a:tc>
                  <a:txBody>
                    <a:bodyPr/>
                    <a:lstStyle/>
                    <a:p>
                      <a:pPr algn="ctr"/>
                      <a:r>
                        <a:rPr lang="en-US" sz="1600" b="1" i="1" dirty="0">
                          <a:latin typeface="Open Sans" panose="020B0606030504020204" pitchFamily="34" charset="0"/>
                          <a:ea typeface="Open Sans" panose="020B0606030504020204" pitchFamily="34" charset="0"/>
                          <a:cs typeface="Open Sans" panose="020B0606030504020204" pitchFamily="34" charset="0"/>
                        </a:rPr>
                        <a:t># genes</a:t>
                      </a:r>
                    </a:p>
                  </a:txBody>
                  <a:tcPr anchor="b">
                    <a:solidFill>
                      <a:schemeClr val="accent6"/>
                    </a:solidFill>
                  </a:tcPr>
                </a:tc>
                <a:tc>
                  <a:txBody>
                    <a:bodyPr/>
                    <a:lstStyle/>
                    <a:p>
                      <a:pPr algn="l"/>
                      <a:r>
                        <a:rPr lang="en-US" sz="1600" b="1" i="1" dirty="0">
                          <a:latin typeface="Open Sans" panose="020B0606030504020204" pitchFamily="34" charset="0"/>
                          <a:ea typeface="Open Sans" panose="020B0606030504020204" pitchFamily="34" charset="0"/>
                          <a:cs typeface="Open Sans" panose="020B0606030504020204" pitchFamily="34" charset="0"/>
                        </a:rPr>
                        <a:t>Source</a:t>
                      </a:r>
                    </a:p>
                  </a:txBody>
                  <a:tcPr anchor="b">
                    <a:solidFill>
                      <a:schemeClr val="accent6"/>
                    </a:solidFill>
                  </a:tcPr>
                </a:tc>
                <a:extLst>
                  <a:ext uri="{0D108BD9-81ED-4DB2-BD59-A6C34878D82A}">
                    <a16:rowId xmlns:a16="http://schemas.microsoft.com/office/drawing/2014/main" val="1007153372"/>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Schizophrenia</a:t>
                      </a:r>
                    </a:p>
                  </a:txBody>
                  <a:tcPr anchor="ctr">
                    <a:solidFill>
                      <a:schemeClr val="bg1">
                        <a:lumMod val="95000"/>
                      </a:schemeClr>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32</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Singh et al. (2022) Nature</a:t>
                      </a:r>
                      <a:endParaRPr lang="en-US" sz="1100" i="0" dirty="0">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95000"/>
                      </a:schemeClr>
                    </a:solidFill>
                  </a:tcPr>
                </a:tc>
                <a:extLst>
                  <a:ext uri="{0D108BD9-81ED-4DB2-BD59-A6C34878D82A}">
                    <a16:rowId xmlns:a16="http://schemas.microsoft.com/office/drawing/2014/main" val="388721550"/>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Autism Spectrum Disorder</a:t>
                      </a:r>
                    </a:p>
                  </a:txBody>
                  <a:tcPr anchor="ctr">
                    <a:no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72</a:t>
                      </a:r>
                    </a:p>
                  </a:txBody>
                  <a:tcPr anchor="ctr">
                    <a:noFill/>
                  </a:tcPr>
                </a:tc>
                <a:tc>
                  <a:txBody>
                    <a:bodyPr/>
                    <a:lstStyle/>
                    <a:p>
                      <a:pPr algn="l"/>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Fu et al. (2022) Nat Genet </a:t>
                      </a:r>
                      <a:endParaRPr lang="en-US" sz="1100" i="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anchor="ctr">
                    <a:noFill/>
                  </a:tcPr>
                </a:tc>
                <a:extLst>
                  <a:ext uri="{0D108BD9-81ED-4DB2-BD59-A6C34878D82A}">
                    <a16:rowId xmlns:a16="http://schemas.microsoft.com/office/drawing/2014/main" val="403012672"/>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Neurodevelopmental Disorder</a:t>
                      </a:r>
                    </a:p>
                  </a:txBody>
                  <a:tcPr anchor="ctr">
                    <a:solidFill>
                      <a:schemeClr val="bg1">
                        <a:lumMod val="95000"/>
                      </a:schemeClr>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373</a:t>
                      </a:r>
                    </a:p>
                  </a:txBody>
                  <a:tcPr anchor="ctr">
                    <a:solidFill>
                      <a:schemeClr val="bg1">
                        <a:lumMod val="95000"/>
                      </a:schemeClr>
                    </a:solidFill>
                  </a:tcPr>
                </a:tc>
                <a:tc>
                  <a:txBody>
                    <a:bodyPr/>
                    <a:lstStyle/>
                    <a:p>
                      <a:pPr algn="l"/>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Fu et al. </a:t>
                      </a:r>
                      <a:r>
                        <a:rPr lang="en-US" sz="1100" b="1"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(2022) Nat Genet </a:t>
                      </a:r>
                      <a:endParaRPr lang="en-US" sz="1100" i="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95000"/>
                      </a:schemeClr>
                    </a:solidFill>
                  </a:tcPr>
                </a:tc>
                <a:extLst>
                  <a:ext uri="{0D108BD9-81ED-4DB2-BD59-A6C34878D82A}">
                    <a16:rowId xmlns:a16="http://schemas.microsoft.com/office/drawing/2014/main" val="4081685495"/>
                  </a:ext>
                </a:extLst>
              </a:tr>
              <a:tr h="370840">
                <a:tc>
                  <a:txBody>
                    <a:bodyPr/>
                    <a:lstStyle/>
                    <a:p>
                      <a:pPr algn="r"/>
                      <a:r>
                        <a:rPr lang="en-US" sz="1600" dirty="0">
                          <a:latin typeface="Open Sans" panose="020B0606030504020204" pitchFamily="34" charset="0"/>
                          <a:ea typeface="Open Sans" panose="020B0606030504020204" pitchFamily="34" charset="0"/>
                          <a:cs typeface="Open Sans" panose="020B0606030504020204" pitchFamily="34" charset="0"/>
                        </a:rPr>
                        <a:t>Constrained Genes</a:t>
                      </a:r>
                    </a:p>
                  </a:txBody>
                  <a:tcPr anchor="ctr">
                    <a:solidFill>
                      <a:schemeClr val="bg1">
                        <a:lumMod val="95000"/>
                      </a:schemeClr>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3570</a:t>
                      </a:r>
                    </a:p>
                  </a:txBody>
                  <a:tcPr anchor="ctr">
                    <a:solidFill>
                      <a:schemeClr val="bg1">
                        <a:lumMod val="95000"/>
                      </a:schemeClr>
                    </a:solidFill>
                  </a:tcPr>
                </a:tc>
                <a:tc>
                  <a:txBody>
                    <a:bodyPr/>
                    <a:lstStyle/>
                    <a:p>
                      <a:pPr algn="l"/>
                      <a:r>
                        <a:rPr lang="en-US" sz="1100" b="0" i="0" u="none" strike="noStrike" cap="none" dirty="0" err="1">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Karczewski</a:t>
                      </a:r>
                      <a:r>
                        <a:rPr lang="en-US" sz="1100" b="0" i="0" u="none" strike="noStrike" cap="none" dirty="0">
                          <a:solidFill>
                            <a:schemeClr val="dk1"/>
                          </a:solidFill>
                          <a:effectLst/>
                          <a:latin typeface="Open Sans" panose="020B0606030504020204" pitchFamily="34" charset="0"/>
                          <a:ea typeface="Open Sans" panose="020B0606030504020204" pitchFamily="34" charset="0"/>
                          <a:cs typeface="Open Sans" panose="020B0606030504020204" pitchFamily="34" charset="0"/>
                          <a:sym typeface="Arial"/>
                        </a:rPr>
                        <a:t> et al. (2020) Nature </a:t>
                      </a:r>
                      <a:endParaRPr lang="en-US" sz="1100" i="0" dirty="0">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95000"/>
                      </a:schemeClr>
                    </a:solidFill>
                  </a:tcPr>
                </a:tc>
                <a:extLst>
                  <a:ext uri="{0D108BD9-81ED-4DB2-BD59-A6C34878D82A}">
                    <a16:rowId xmlns:a16="http://schemas.microsoft.com/office/drawing/2014/main" val="366406436"/>
                  </a:ext>
                </a:extLst>
              </a:tr>
            </a:tbl>
          </a:graphicData>
        </a:graphic>
      </p:graphicFrame>
      <p:grpSp>
        <p:nvGrpSpPr>
          <p:cNvPr id="9" name="Group 8">
            <a:extLst>
              <a:ext uri="{FF2B5EF4-FFF2-40B4-BE49-F238E27FC236}">
                <a16:creationId xmlns:a16="http://schemas.microsoft.com/office/drawing/2014/main" id="{C46327FE-1C09-8E95-184F-A060CEBF7E3F}"/>
              </a:ext>
            </a:extLst>
          </p:cNvPr>
          <p:cNvGrpSpPr/>
          <p:nvPr/>
        </p:nvGrpSpPr>
        <p:grpSpPr>
          <a:xfrm>
            <a:off x="679687" y="2486025"/>
            <a:ext cx="146260" cy="1500488"/>
            <a:chOff x="679687" y="2486025"/>
            <a:chExt cx="146260" cy="1500488"/>
          </a:xfrm>
        </p:grpSpPr>
        <p:sp>
          <p:nvSpPr>
            <p:cNvPr id="3" name="Rectangle 2">
              <a:extLst>
                <a:ext uri="{FF2B5EF4-FFF2-40B4-BE49-F238E27FC236}">
                  <a16:creationId xmlns:a16="http://schemas.microsoft.com/office/drawing/2014/main" id="{08C7B50A-F75D-4987-DFB9-AFF241E78BB7}"/>
                </a:ext>
              </a:extLst>
            </p:cNvPr>
            <p:cNvSpPr/>
            <p:nvPr/>
          </p:nvSpPr>
          <p:spPr>
            <a:xfrm>
              <a:off x="679687" y="2486025"/>
              <a:ext cx="146260" cy="399066"/>
            </a:xfrm>
            <a:prstGeom prst="rect">
              <a:avLst/>
            </a:prstGeom>
            <a:solidFill>
              <a:srgbClr val="0171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F03207D-2C6F-7A76-F3FA-818E41C4C600}"/>
                </a:ext>
              </a:extLst>
            </p:cNvPr>
            <p:cNvSpPr/>
            <p:nvPr/>
          </p:nvSpPr>
          <p:spPr>
            <a:xfrm>
              <a:off x="679687" y="2885091"/>
              <a:ext cx="146260" cy="354204"/>
            </a:xfrm>
            <a:prstGeom prst="rect">
              <a:avLst/>
            </a:prstGeom>
            <a:solidFill>
              <a:srgbClr val="009F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C0EE9E1-AF51-EEE8-ADE4-B609DEC395C3}"/>
                </a:ext>
              </a:extLst>
            </p:cNvPr>
            <p:cNvSpPr/>
            <p:nvPr/>
          </p:nvSpPr>
          <p:spPr>
            <a:xfrm>
              <a:off x="679687" y="3239295"/>
              <a:ext cx="146260" cy="373855"/>
            </a:xfrm>
            <a:prstGeom prst="rect">
              <a:avLst/>
            </a:prstGeom>
            <a:solidFill>
              <a:srgbClr val="D55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4883407-32E1-9F17-8573-C542A7EA1258}"/>
                </a:ext>
              </a:extLst>
            </p:cNvPr>
            <p:cNvSpPr/>
            <p:nvPr/>
          </p:nvSpPr>
          <p:spPr>
            <a:xfrm>
              <a:off x="679687" y="3612658"/>
              <a:ext cx="146260" cy="373855"/>
            </a:xfrm>
            <a:prstGeom prst="rect">
              <a:avLst/>
            </a:prstGeom>
            <a:solidFill>
              <a:srgbClr val="CC78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82348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08EE2FDD-938B-EC4D-8C76-8B21E3F588C4}"/>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F5D4AD40-F838-8F11-8B94-40994162B282}"/>
              </a:ext>
            </a:extLst>
          </p:cNvPr>
          <p:cNvGrpSpPr/>
          <p:nvPr/>
        </p:nvGrpSpPr>
        <p:grpSpPr>
          <a:xfrm>
            <a:off x="1" y="-1"/>
            <a:ext cx="3085106" cy="5143500"/>
            <a:chOff x="0" y="-1"/>
            <a:chExt cx="3338623" cy="5143500"/>
          </a:xfrm>
        </p:grpSpPr>
        <p:sp>
          <p:nvSpPr>
            <p:cNvPr id="8" name="Rectangle 7">
              <a:extLst>
                <a:ext uri="{FF2B5EF4-FFF2-40B4-BE49-F238E27FC236}">
                  <a16:creationId xmlns:a16="http://schemas.microsoft.com/office/drawing/2014/main" id="{702A317C-E266-9B14-6AC1-C15491148316}"/>
                </a:ext>
              </a:extLst>
            </p:cNvPr>
            <p:cNvSpPr/>
            <p:nvPr/>
          </p:nvSpPr>
          <p:spPr>
            <a:xfrm>
              <a:off x="0" y="-1"/>
              <a:ext cx="3338623" cy="51435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A7EA088-7120-CAC8-DDB4-C638D9E29F9D}"/>
                </a:ext>
              </a:extLst>
            </p:cNvPr>
            <p:cNvSpPr txBox="1"/>
            <p:nvPr/>
          </p:nvSpPr>
          <p:spPr>
            <a:xfrm>
              <a:off x="0" y="1315733"/>
              <a:ext cx="3338623" cy="2308324"/>
            </a:xfrm>
            <a:prstGeom prst="rect">
              <a:avLst/>
            </a:prstGeom>
            <a:noFill/>
          </p:spPr>
          <p:txBody>
            <a:bodyPr wrap="square" rtlCol="0">
              <a:spAutoFit/>
            </a:bodyPr>
            <a:lstStyle/>
            <a:p>
              <a:pPr algn="ct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an </a:t>
              </a:r>
              <a:r>
                <a:rPr lang="en-US" sz="2400"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expected enrichment</a:t>
              </a:r>
              <a:r>
                <a:rPr lang="en-US"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of ultra-rare protein truncating variants (PTVs) in constrained and neuropsychiatric genes</a:t>
              </a:r>
            </a:p>
          </p:txBody>
        </p:sp>
      </p:grpSp>
      <p:pic>
        <p:nvPicPr>
          <p:cNvPr id="40" name="Picture 39" descr="A graph showing the number of gene sets&#10;&#10;Description automatically generated with medium confidence">
            <a:extLst>
              <a:ext uri="{FF2B5EF4-FFF2-40B4-BE49-F238E27FC236}">
                <a16:creationId xmlns:a16="http://schemas.microsoft.com/office/drawing/2014/main" id="{00FF0FD1-1EB6-6B97-E747-FB2367C9DC91}"/>
              </a:ext>
            </a:extLst>
          </p:cNvPr>
          <p:cNvPicPr>
            <a:picLocks noChangeAspect="1"/>
          </p:cNvPicPr>
          <p:nvPr/>
        </p:nvPicPr>
        <p:blipFill>
          <a:blip r:embed="rId3"/>
          <a:srcRect l="65180" t="39607" r="2186" b="40673"/>
          <a:stretch/>
        </p:blipFill>
        <p:spPr>
          <a:xfrm>
            <a:off x="4305313" y="4136333"/>
            <a:ext cx="2798859" cy="999413"/>
          </a:xfrm>
          <a:prstGeom prst="rect">
            <a:avLst/>
          </a:prstGeom>
        </p:spPr>
      </p:pic>
      <p:grpSp>
        <p:nvGrpSpPr>
          <p:cNvPr id="19" name="Group 18">
            <a:extLst>
              <a:ext uri="{FF2B5EF4-FFF2-40B4-BE49-F238E27FC236}">
                <a16:creationId xmlns:a16="http://schemas.microsoft.com/office/drawing/2014/main" id="{92F9C8CE-643E-67A3-C2F4-D7E8CEAAB875}"/>
              </a:ext>
            </a:extLst>
          </p:cNvPr>
          <p:cNvGrpSpPr/>
          <p:nvPr/>
        </p:nvGrpSpPr>
        <p:grpSpPr>
          <a:xfrm>
            <a:off x="3180485" y="521452"/>
            <a:ext cx="5859015" cy="2075665"/>
            <a:chOff x="3180485" y="394230"/>
            <a:chExt cx="5859015" cy="2075665"/>
          </a:xfrm>
        </p:grpSpPr>
        <p:grpSp>
          <p:nvGrpSpPr>
            <p:cNvPr id="42" name="Group 41">
              <a:extLst>
                <a:ext uri="{FF2B5EF4-FFF2-40B4-BE49-F238E27FC236}">
                  <a16:creationId xmlns:a16="http://schemas.microsoft.com/office/drawing/2014/main" id="{180DFB1F-F8A2-871E-5769-68017511574C}"/>
                </a:ext>
              </a:extLst>
            </p:cNvPr>
            <p:cNvGrpSpPr/>
            <p:nvPr/>
          </p:nvGrpSpPr>
          <p:grpSpPr>
            <a:xfrm>
              <a:off x="3180485" y="394230"/>
              <a:ext cx="5859015" cy="2075665"/>
              <a:chOff x="956483" y="1452572"/>
              <a:chExt cx="5859015" cy="2075665"/>
            </a:xfrm>
          </p:grpSpPr>
          <p:grpSp>
            <p:nvGrpSpPr>
              <p:cNvPr id="44" name="Group 43">
                <a:extLst>
                  <a:ext uri="{FF2B5EF4-FFF2-40B4-BE49-F238E27FC236}">
                    <a16:creationId xmlns:a16="http://schemas.microsoft.com/office/drawing/2014/main" id="{18CCD11D-4309-D3F5-461B-F782E97EA5C8}"/>
                  </a:ext>
                </a:extLst>
              </p:cNvPr>
              <p:cNvGrpSpPr/>
              <p:nvPr/>
            </p:nvGrpSpPr>
            <p:grpSpPr>
              <a:xfrm>
                <a:off x="1985323" y="1452572"/>
                <a:ext cx="4830175" cy="2075665"/>
                <a:chOff x="1985323" y="1452572"/>
                <a:chExt cx="4830175" cy="2075665"/>
              </a:xfrm>
            </p:grpSpPr>
            <p:pic>
              <p:nvPicPr>
                <p:cNvPr id="52" name="Picture 51" descr="A graph showing the number of gene sets&#10;&#10;Description automatically generated with medium confidence">
                  <a:extLst>
                    <a:ext uri="{FF2B5EF4-FFF2-40B4-BE49-F238E27FC236}">
                      <a16:creationId xmlns:a16="http://schemas.microsoft.com/office/drawing/2014/main" id="{1112BBEA-4926-08B7-D440-49263DA7A725}"/>
                    </a:ext>
                  </a:extLst>
                </p:cNvPr>
                <p:cNvPicPr>
                  <a:picLocks noChangeAspect="1"/>
                </p:cNvPicPr>
                <p:nvPr/>
              </p:nvPicPr>
              <p:blipFill>
                <a:blip r:embed="rId3"/>
                <a:srcRect t="7939" r="37855" b="59204"/>
                <a:stretch/>
              </p:blipFill>
              <p:spPr>
                <a:xfrm>
                  <a:off x="1985323" y="1452572"/>
                  <a:ext cx="4830175" cy="1509041"/>
                </a:xfrm>
                <a:prstGeom prst="rect">
                  <a:avLst/>
                </a:prstGeom>
              </p:spPr>
            </p:pic>
            <p:sp>
              <p:nvSpPr>
                <p:cNvPr id="48" name="TextBox 47">
                  <a:extLst>
                    <a:ext uri="{FF2B5EF4-FFF2-40B4-BE49-F238E27FC236}">
                      <a16:creationId xmlns:a16="http://schemas.microsoft.com/office/drawing/2014/main" id="{AB82912C-ED7C-8A88-E89A-5AAAD81D8658}"/>
                    </a:ext>
                  </a:extLst>
                </p:cNvPr>
                <p:cNvSpPr txBox="1"/>
                <p:nvPr/>
              </p:nvSpPr>
              <p:spPr>
                <a:xfrm>
                  <a:off x="3516995" y="3220460"/>
                  <a:ext cx="1766830" cy="307777"/>
                </a:xfrm>
                <a:prstGeom prst="rect">
                  <a:avLst/>
                </a:prstGeom>
                <a:noFill/>
              </p:spPr>
              <p:txBody>
                <a:bodyPr wrap="none" rtlCol="0">
                  <a:spAutoFit/>
                </a:bodyPr>
                <a:lstStyle/>
                <a:p>
                  <a:r>
                    <a:rPr lang="en-US" dirty="0">
                      <a:solidFill>
                        <a:srgbClr val="4E4E4E"/>
                      </a:solidFill>
                    </a:rPr>
                    <a:t>Odds ratio (95% CI)</a:t>
                  </a:r>
                </a:p>
              </p:txBody>
            </p:sp>
          </p:grpSp>
          <p:sp>
            <p:nvSpPr>
              <p:cNvPr id="45" name="TextBox 44">
                <a:extLst>
                  <a:ext uri="{FF2B5EF4-FFF2-40B4-BE49-F238E27FC236}">
                    <a16:creationId xmlns:a16="http://schemas.microsoft.com/office/drawing/2014/main" id="{55071C61-D3C3-124A-3582-2D62064F0F55}"/>
                  </a:ext>
                </a:extLst>
              </p:cNvPr>
              <p:cNvSpPr txBox="1"/>
              <p:nvPr/>
            </p:nvSpPr>
            <p:spPr>
              <a:xfrm>
                <a:off x="956483" y="1727153"/>
                <a:ext cx="1029449" cy="954107"/>
              </a:xfrm>
              <a:prstGeom prst="rect">
                <a:avLst/>
              </a:prstGeom>
              <a:noFill/>
            </p:spPr>
            <p:txBody>
              <a:bodyPr wrap="none" rtlCol="0">
                <a:spAutoFit/>
              </a:bodyPr>
              <a:lstStyle/>
              <a:p>
                <a:pPr algn="ctr"/>
                <a:r>
                  <a:rPr lang="en-US" dirty="0">
                    <a:solidFill>
                      <a:srgbClr val="4E4E4E"/>
                    </a:solidFill>
                  </a:rPr>
                  <a:t>Protein</a:t>
                </a:r>
              </a:p>
              <a:p>
                <a:pPr algn="ctr"/>
                <a:r>
                  <a:rPr lang="en-US" dirty="0">
                    <a:solidFill>
                      <a:srgbClr val="4E4E4E"/>
                    </a:solidFill>
                  </a:rPr>
                  <a:t>Truncating</a:t>
                </a:r>
              </a:p>
              <a:p>
                <a:pPr algn="ctr"/>
                <a:r>
                  <a:rPr lang="en-US" dirty="0">
                    <a:solidFill>
                      <a:srgbClr val="4E4E4E"/>
                    </a:solidFill>
                  </a:rPr>
                  <a:t>Variants</a:t>
                </a:r>
              </a:p>
              <a:p>
                <a:pPr algn="ctr"/>
                <a:r>
                  <a:rPr lang="en-US" dirty="0">
                    <a:solidFill>
                      <a:srgbClr val="4E4E4E"/>
                    </a:solidFill>
                  </a:rPr>
                  <a:t>(PTVs)</a:t>
                </a:r>
              </a:p>
            </p:txBody>
          </p:sp>
        </p:grpSp>
        <p:pic>
          <p:nvPicPr>
            <p:cNvPr id="18" name="Picture 17" descr="A graph showing the number of gene sets&#10;&#10;Description automatically generated with medium confidence">
              <a:extLst>
                <a:ext uri="{FF2B5EF4-FFF2-40B4-BE49-F238E27FC236}">
                  <a16:creationId xmlns:a16="http://schemas.microsoft.com/office/drawing/2014/main" id="{0F5E1817-E408-C228-7453-6FB05E7F88E4}"/>
                </a:ext>
              </a:extLst>
            </p:cNvPr>
            <p:cNvPicPr>
              <a:picLocks noChangeAspect="1"/>
            </p:cNvPicPr>
            <p:nvPr/>
          </p:nvPicPr>
          <p:blipFill>
            <a:blip r:embed="rId3"/>
            <a:srcRect t="92125" r="37855" b="2128"/>
            <a:stretch/>
          </p:blipFill>
          <p:spPr>
            <a:xfrm>
              <a:off x="4209323" y="1898167"/>
              <a:ext cx="4830175" cy="263951"/>
            </a:xfrm>
            <a:prstGeom prst="rect">
              <a:avLst/>
            </a:prstGeom>
          </p:spPr>
        </p:pic>
      </p:grpSp>
      <p:sp>
        <p:nvSpPr>
          <p:cNvPr id="20" name="TextBox 19">
            <a:extLst>
              <a:ext uri="{FF2B5EF4-FFF2-40B4-BE49-F238E27FC236}">
                <a16:creationId xmlns:a16="http://schemas.microsoft.com/office/drawing/2014/main" id="{49B05B95-24FA-1DCD-59EA-A80D808FC895}"/>
              </a:ext>
            </a:extLst>
          </p:cNvPr>
          <p:cNvSpPr txBox="1"/>
          <p:nvPr/>
        </p:nvSpPr>
        <p:spPr>
          <a:xfrm>
            <a:off x="6230714" y="93198"/>
            <a:ext cx="787395" cy="369332"/>
          </a:xfrm>
          <a:prstGeom prst="rect">
            <a:avLst/>
          </a:prstGeom>
          <a:noFill/>
        </p:spPr>
        <p:txBody>
          <a:bodyPr wrap="none" rtlCol="0">
            <a:spAutoFit/>
          </a:bodyPr>
          <a:lstStyle/>
          <a:p>
            <a:r>
              <a:rPr lang="en-US" sz="1800" b="1" dirty="0"/>
              <a:t>SNVs</a:t>
            </a:r>
          </a:p>
        </p:txBody>
      </p:sp>
    </p:spTree>
    <p:extLst>
      <p:ext uri="{BB962C8B-B14F-4D97-AF65-F5344CB8AC3E}">
        <p14:creationId xmlns:p14="http://schemas.microsoft.com/office/powerpoint/2010/main" val="1129417575"/>
      </p:ext>
    </p:extLst>
  </p:cSld>
  <p:clrMapOvr>
    <a:masterClrMapping/>
  </p:clrMapOvr>
</p:sld>
</file>

<file path=ppt/theme/theme1.xml><?xml version="1.0" encoding="utf-8"?>
<a:theme xmlns:a="http://schemas.openxmlformats.org/drawingml/2006/main" name="Broad-Theme-2021">
  <a:themeElements>
    <a:clrScheme name="Simple Light">
      <a:dk1>
        <a:srgbClr val="000000"/>
      </a:dk1>
      <a:lt1>
        <a:srgbClr val="FFFFFF"/>
      </a:lt1>
      <a:dk2>
        <a:srgbClr val="006DB6"/>
      </a:dk2>
      <a:lt2>
        <a:srgbClr val="00AFD7"/>
      </a:lt2>
      <a:accent1>
        <a:srgbClr val="F36C3E"/>
      </a:accent1>
      <a:accent2>
        <a:srgbClr val="B12029"/>
      </a:accent2>
      <a:accent3>
        <a:srgbClr val="6A4A91"/>
      </a:accent3>
      <a:accent4>
        <a:srgbClr val="80BC42"/>
      </a:accent4>
      <a:accent5>
        <a:srgbClr val="FFCD00"/>
      </a:accent5>
      <a:accent6>
        <a:srgbClr val="68686B"/>
      </a:accent6>
      <a:hlink>
        <a:srgbClr val="00AFD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17007</TotalTime>
  <Words>6481</Words>
  <Application>Microsoft Macintosh PowerPoint</Application>
  <PresentationFormat>On-screen Show (16:9)</PresentationFormat>
  <Paragraphs>413</Paragraphs>
  <Slides>30</Slides>
  <Notes>29</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Open Sans</vt:lpstr>
      <vt:lpstr>Montserrat</vt:lpstr>
      <vt:lpstr>Arial</vt:lpstr>
      <vt:lpstr>Open Sans Light</vt:lpstr>
      <vt:lpstr>Open Sans SemiBold</vt:lpstr>
      <vt:lpstr>Broad-Theme-2021</vt:lpstr>
      <vt:lpstr>Structural variation of 30,659 bipolar and schizophrenia patients identifies novel genetic insights</vt:lpstr>
      <vt:lpstr>PowerPoint Presentation</vt:lpstr>
      <vt:lpstr>PowerPoint Presentation</vt:lpstr>
      <vt:lpstr>PowerPoint Presentation</vt:lpstr>
      <vt:lpstr>PowerPoint Presentation</vt:lpstr>
      <vt:lpstr>PowerPoint Presentation</vt:lpstr>
      <vt:lpstr>PowerPoint Presentation</vt:lpstr>
      <vt:lpstr>Gene sets in our analyses</vt:lpstr>
      <vt:lpstr>PowerPoint Presentation</vt:lpstr>
      <vt:lpstr>PowerPoint Presentation</vt:lpstr>
      <vt:lpstr>PowerPoint Presentation</vt:lpstr>
      <vt:lpstr>Noncoding constraint focuses the scope of our analysis</vt:lpstr>
      <vt:lpstr>Gnocchi is well calibrated against SV constraint</vt:lpstr>
      <vt:lpstr>PowerPoint Presentation</vt:lpstr>
      <vt:lpstr>PowerPoint Presentation</vt:lpstr>
      <vt:lpstr>PowerPoint Presentation</vt:lpstr>
      <vt:lpstr>Deletion events are well-characterized in WGSPD</vt:lpstr>
      <vt:lpstr>PowerPoint Presentation</vt:lpstr>
      <vt:lpstr>PowerPoint Presentation</vt:lpstr>
      <vt:lpstr>PowerPoint Presentation</vt:lpstr>
      <vt:lpstr>PowerPoint Presentation</vt:lpstr>
      <vt:lpstr>Genes affected by 5’ UTR deletions are among previously identified, significant schizophrenia-associated genes</vt:lpstr>
      <vt:lpstr>PowerPoint Presentation</vt:lpstr>
      <vt:lpstr>Conclusions</vt:lpstr>
      <vt:lpstr>Acknowledgements</vt:lpstr>
      <vt:lpstr>Types of genetic variation reliably detected by genomic technologies</vt:lpstr>
      <vt:lpstr>Advantages of SV calling in WGS</vt:lpstr>
      <vt:lpstr>SV discovery with GATK-SV</vt:lpstr>
      <vt:lpstr>Characterization of SV sizes in WGSPD</vt:lpstr>
      <vt:lpstr>Characterization of SV counts in gnomAD v4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Broad’s slide deck template</dc:title>
  <cp:lastModifiedBy>Bob Ye</cp:lastModifiedBy>
  <cp:revision>4022</cp:revision>
  <dcterms:modified xsi:type="dcterms:W3CDTF">2024-10-01T03:28:05Z</dcterms:modified>
</cp:coreProperties>
</file>